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5" r:id="rId4"/>
  </p:sldMasterIdLst>
  <p:notesMasterIdLst>
    <p:notesMasterId r:id="rId38"/>
  </p:notesMasterIdLst>
  <p:handoutMasterIdLst>
    <p:handoutMasterId r:id="rId39"/>
  </p:handoutMasterIdLst>
  <p:sldIdLst>
    <p:sldId id="348" r:id="rId5"/>
    <p:sldId id="316" r:id="rId6"/>
    <p:sldId id="350" r:id="rId7"/>
    <p:sldId id="315" r:id="rId8"/>
    <p:sldId id="339" r:id="rId9"/>
    <p:sldId id="338" r:id="rId10"/>
    <p:sldId id="337" r:id="rId11"/>
    <p:sldId id="351" r:id="rId12"/>
    <p:sldId id="333" r:id="rId13"/>
    <p:sldId id="354" r:id="rId14"/>
    <p:sldId id="321" r:id="rId15"/>
    <p:sldId id="323" r:id="rId16"/>
    <p:sldId id="319" r:id="rId17"/>
    <p:sldId id="318" r:id="rId18"/>
    <p:sldId id="312" r:id="rId19"/>
    <p:sldId id="317" r:id="rId20"/>
    <p:sldId id="314" r:id="rId21"/>
    <p:sldId id="341" r:id="rId22"/>
    <p:sldId id="331" r:id="rId23"/>
    <p:sldId id="313" r:id="rId24"/>
    <p:sldId id="340" r:id="rId25"/>
    <p:sldId id="311" r:id="rId26"/>
    <p:sldId id="343" r:id="rId27"/>
    <p:sldId id="352" r:id="rId28"/>
    <p:sldId id="347" r:id="rId29"/>
    <p:sldId id="353" r:id="rId30"/>
    <p:sldId id="344" r:id="rId31"/>
    <p:sldId id="327" r:id="rId32"/>
    <p:sldId id="328" r:id="rId33"/>
    <p:sldId id="332" r:id="rId34"/>
    <p:sldId id="329" r:id="rId35"/>
    <p:sldId id="356" r:id="rId36"/>
    <p:sldId id="310"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B8BF"/>
    <a:srgbClr val="5869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C59308-2204-1578-7599-E4C409BA0FB3}" v="90" dt="2024-05-23T17:32:30.588"/>
    <p1510:client id="{CFCD9CB0-2E94-436F-91A3-F276645747C3}" v="1240" dt="2024-05-23T18:59:25.868"/>
  </p1510:revLst>
</p1510:revInfo>
</file>

<file path=ppt/tableStyles.xml><?xml version="1.0" encoding="utf-8"?>
<a:tblStyleLst xmlns:a="http://schemas.openxmlformats.org/drawingml/2006/main" def="{0E3FDE45-AF77-4B5C-9715-49D594BDF05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3D24EC-874C-41EA-95C6-B004278D6452}"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B6738CAD-CA37-4F15-A18E-178D3C6FC2D2}">
      <dgm:prSet/>
      <dgm:spPr/>
      <dgm:t>
        <a:bodyPr/>
        <a:lstStyle/>
        <a:p>
          <a:r>
            <a:rPr lang="en-US"/>
            <a:t>Communication: Helps people understand goals and expectations, and express emotions and feelings</a:t>
          </a:r>
        </a:p>
      </dgm:t>
    </dgm:pt>
    <dgm:pt modelId="{08664FC0-1213-4309-94CB-875583A3268A}" type="parTrans" cxnId="{1394D87D-AAED-45EA-9FC2-6489C701A982}">
      <dgm:prSet/>
      <dgm:spPr/>
      <dgm:t>
        <a:bodyPr/>
        <a:lstStyle/>
        <a:p>
          <a:endParaRPr lang="en-US"/>
        </a:p>
      </dgm:t>
    </dgm:pt>
    <dgm:pt modelId="{1512A689-28D0-4AC1-8D40-7C28BB288358}" type="sibTrans" cxnId="{1394D87D-AAED-45EA-9FC2-6489C701A982}">
      <dgm:prSet/>
      <dgm:spPr/>
      <dgm:t>
        <a:bodyPr/>
        <a:lstStyle/>
        <a:p>
          <a:endParaRPr lang="en-US"/>
        </a:p>
      </dgm:t>
    </dgm:pt>
    <dgm:pt modelId="{7515F37E-5D98-4DCE-82EB-8371BA5C844D}">
      <dgm:prSet/>
      <dgm:spPr/>
      <dgm:t>
        <a:bodyPr/>
        <a:lstStyle/>
        <a:p>
          <a:r>
            <a:rPr lang="en-US"/>
            <a:t>Cooperation: Working together to achieve a shared goal and supporting each other</a:t>
          </a:r>
        </a:p>
      </dgm:t>
    </dgm:pt>
    <dgm:pt modelId="{4B2EA2EE-41FC-445E-8915-5101F282AEDE}" type="parTrans" cxnId="{71D2F384-6F7E-459B-867D-BFF8662561AA}">
      <dgm:prSet/>
      <dgm:spPr/>
      <dgm:t>
        <a:bodyPr/>
        <a:lstStyle/>
        <a:p>
          <a:endParaRPr lang="en-US"/>
        </a:p>
      </dgm:t>
    </dgm:pt>
    <dgm:pt modelId="{BF4FF79C-1679-49A9-BD24-E9807E636E4C}" type="sibTrans" cxnId="{71D2F384-6F7E-459B-867D-BFF8662561AA}">
      <dgm:prSet/>
      <dgm:spPr/>
      <dgm:t>
        <a:bodyPr/>
        <a:lstStyle/>
        <a:p>
          <a:endParaRPr lang="en-US"/>
        </a:p>
      </dgm:t>
    </dgm:pt>
    <dgm:pt modelId="{D5504E86-DAD3-4055-97E1-14631B4EEC24}">
      <dgm:prSet/>
      <dgm:spPr/>
      <dgm:t>
        <a:bodyPr/>
        <a:lstStyle/>
        <a:p>
          <a:r>
            <a:rPr lang="en-US"/>
            <a:t>Coordination: Managing resources, activities, and timelines to achieve the desired outcome</a:t>
          </a:r>
        </a:p>
      </dgm:t>
    </dgm:pt>
    <dgm:pt modelId="{AAFE44B5-B41A-4BE2-8E22-AA892E378C26}" type="parTrans" cxnId="{23833405-34B9-4CFB-A286-04CBF8D380F0}">
      <dgm:prSet/>
      <dgm:spPr/>
      <dgm:t>
        <a:bodyPr/>
        <a:lstStyle/>
        <a:p>
          <a:endParaRPr lang="en-US"/>
        </a:p>
      </dgm:t>
    </dgm:pt>
    <dgm:pt modelId="{4E949C87-D200-4279-B29A-4744BEA24FC5}" type="sibTrans" cxnId="{23833405-34B9-4CFB-A286-04CBF8D380F0}">
      <dgm:prSet/>
      <dgm:spPr/>
      <dgm:t>
        <a:bodyPr/>
        <a:lstStyle/>
        <a:p>
          <a:endParaRPr lang="en-US"/>
        </a:p>
      </dgm:t>
    </dgm:pt>
    <dgm:pt modelId="{C547AD2C-9E53-48D9-A2B5-9ADB535720A2}" type="pres">
      <dgm:prSet presAssocID="{1F3D24EC-874C-41EA-95C6-B004278D6452}" presName="vert0" presStyleCnt="0">
        <dgm:presLayoutVars>
          <dgm:dir/>
          <dgm:animOne val="branch"/>
          <dgm:animLvl val="lvl"/>
        </dgm:presLayoutVars>
      </dgm:prSet>
      <dgm:spPr/>
    </dgm:pt>
    <dgm:pt modelId="{22258BDB-2CF2-47C5-BA2C-9D69D3F3B0AF}" type="pres">
      <dgm:prSet presAssocID="{B6738CAD-CA37-4F15-A18E-178D3C6FC2D2}" presName="thickLine" presStyleLbl="alignNode1" presStyleIdx="0" presStyleCnt="3"/>
      <dgm:spPr/>
    </dgm:pt>
    <dgm:pt modelId="{7778962A-C703-4C89-A14B-B84493C6FF19}" type="pres">
      <dgm:prSet presAssocID="{B6738CAD-CA37-4F15-A18E-178D3C6FC2D2}" presName="horz1" presStyleCnt="0"/>
      <dgm:spPr/>
    </dgm:pt>
    <dgm:pt modelId="{8AC47F90-C4AB-4C1B-A730-E30A946DC26B}" type="pres">
      <dgm:prSet presAssocID="{B6738CAD-CA37-4F15-A18E-178D3C6FC2D2}" presName="tx1" presStyleLbl="revTx" presStyleIdx="0" presStyleCnt="3"/>
      <dgm:spPr/>
    </dgm:pt>
    <dgm:pt modelId="{1702CD7F-76AF-4199-9B40-9FCE11930813}" type="pres">
      <dgm:prSet presAssocID="{B6738CAD-CA37-4F15-A18E-178D3C6FC2D2}" presName="vert1" presStyleCnt="0"/>
      <dgm:spPr/>
    </dgm:pt>
    <dgm:pt modelId="{04EEAD4C-8C1C-4488-88E0-E074217D8242}" type="pres">
      <dgm:prSet presAssocID="{7515F37E-5D98-4DCE-82EB-8371BA5C844D}" presName="thickLine" presStyleLbl="alignNode1" presStyleIdx="1" presStyleCnt="3"/>
      <dgm:spPr/>
    </dgm:pt>
    <dgm:pt modelId="{11AD7E3A-C328-409D-AC47-4AA33F7A4FEE}" type="pres">
      <dgm:prSet presAssocID="{7515F37E-5D98-4DCE-82EB-8371BA5C844D}" presName="horz1" presStyleCnt="0"/>
      <dgm:spPr/>
    </dgm:pt>
    <dgm:pt modelId="{705809E4-7BD9-4864-83F2-EF45B1F6E4D4}" type="pres">
      <dgm:prSet presAssocID="{7515F37E-5D98-4DCE-82EB-8371BA5C844D}" presName="tx1" presStyleLbl="revTx" presStyleIdx="1" presStyleCnt="3"/>
      <dgm:spPr/>
    </dgm:pt>
    <dgm:pt modelId="{EEF6C788-566E-4EAB-8770-134BDF0CE8F4}" type="pres">
      <dgm:prSet presAssocID="{7515F37E-5D98-4DCE-82EB-8371BA5C844D}" presName="vert1" presStyleCnt="0"/>
      <dgm:spPr/>
    </dgm:pt>
    <dgm:pt modelId="{8F38F092-53C8-4C34-93EF-9A591269A06F}" type="pres">
      <dgm:prSet presAssocID="{D5504E86-DAD3-4055-97E1-14631B4EEC24}" presName="thickLine" presStyleLbl="alignNode1" presStyleIdx="2" presStyleCnt="3"/>
      <dgm:spPr/>
    </dgm:pt>
    <dgm:pt modelId="{919A4D5E-5C5C-45BE-97D1-00D4CE773A41}" type="pres">
      <dgm:prSet presAssocID="{D5504E86-DAD3-4055-97E1-14631B4EEC24}" presName="horz1" presStyleCnt="0"/>
      <dgm:spPr/>
    </dgm:pt>
    <dgm:pt modelId="{9E11AE31-9BC6-4979-8917-F00956F1D6D6}" type="pres">
      <dgm:prSet presAssocID="{D5504E86-DAD3-4055-97E1-14631B4EEC24}" presName="tx1" presStyleLbl="revTx" presStyleIdx="2" presStyleCnt="3"/>
      <dgm:spPr/>
    </dgm:pt>
    <dgm:pt modelId="{20A618AC-2B6E-422C-A28B-E207F392C7B2}" type="pres">
      <dgm:prSet presAssocID="{D5504E86-DAD3-4055-97E1-14631B4EEC24}" presName="vert1" presStyleCnt="0"/>
      <dgm:spPr/>
    </dgm:pt>
  </dgm:ptLst>
  <dgm:cxnLst>
    <dgm:cxn modelId="{23833405-34B9-4CFB-A286-04CBF8D380F0}" srcId="{1F3D24EC-874C-41EA-95C6-B004278D6452}" destId="{D5504E86-DAD3-4055-97E1-14631B4EEC24}" srcOrd="2" destOrd="0" parTransId="{AAFE44B5-B41A-4BE2-8E22-AA892E378C26}" sibTransId="{4E949C87-D200-4279-B29A-4744BEA24FC5}"/>
    <dgm:cxn modelId="{6BF6AC61-D3FA-4DC1-9A58-8EC059E65D6D}" type="presOf" srcId="{7515F37E-5D98-4DCE-82EB-8371BA5C844D}" destId="{705809E4-7BD9-4864-83F2-EF45B1F6E4D4}" srcOrd="0" destOrd="0" presId="urn:microsoft.com/office/officeart/2008/layout/LinedList"/>
    <dgm:cxn modelId="{1394D87D-AAED-45EA-9FC2-6489C701A982}" srcId="{1F3D24EC-874C-41EA-95C6-B004278D6452}" destId="{B6738CAD-CA37-4F15-A18E-178D3C6FC2D2}" srcOrd="0" destOrd="0" parTransId="{08664FC0-1213-4309-94CB-875583A3268A}" sibTransId="{1512A689-28D0-4AC1-8D40-7C28BB288358}"/>
    <dgm:cxn modelId="{9742FD83-9091-4A4B-AC40-06C18DAFD4D8}" type="presOf" srcId="{B6738CAD-CA37-4F15-A18E-178D3C6FC2D2}" destId="{8AC47F90-C4AB-4C1B-A730-E30A946DC26B}" srcOrd="0" destOrd="0" presId="urn:microsoft.com/office/officeart/2008/layout/LinedList"/>
    <dgm:cxn modelId="{71D2F384-6F7E-459B-867D-BFF8662561AA}" srcId="{1F3D24EC-874C-41EA-95C6-B004278D6452}" destId="{7515F37E-5D98-4DCE-82EB-8371BA5C844D}" srcOrd="1" destOrd="0" parTransId="{4B2EA2EE-41FC-445E-8915-5101F282AEDE}" sibTransId="{BF4FF79C-1679-49A9-BD24-E9807E636E4C}"/>
    <dgm:cxn modelId="{2C3ED197-FE15-410F-85D1-93E68F0092B3}" type="presOf" srcId="{1F3D24EC-874C-41EA-95C6-B004278D6452}" destId="{C547AD2C-9E53-48D9-A2B5-9ADB535720A2}" srcOrd="0" destOrd="0" presId="urn:microsoft.com/office/officeart/2008/layout/LinedList"/>
    <dgm:cxn modelId="{81F781EE-1F5A-4F9F-9E6C-ADB4922425DF}" type="presOf" srcId="{D5504E86-DAD3-4055-97E1-14631B4EEC24}" destId="{9E11AE31-9BC6-4979-8917-F00956F1D6D6}" srcOrd="0" destOrd="0" presId="urn:microsoft.com/office/officeart/2008/layout/LinedList"/>
    <dgm:cxn modelId="{D50BAE69-034C-4191-BEE3-050CBE142AD5}" type="presParOf" srcId="{C547AD2C-9E53-48D9-A2B5-9ADB535720A2}" destId="{22258BDB-2CF2-47C5-BA2C-9D69D3F3B0AF}" srcOrd="0" destOrd="0" presId="urn:microsoft.com/office/officeart/2008/layout/LinedList"/>
    <dgm:cxn modelId="{3C2BA971-AAC5-4621-967F-EC4E952CA729}" type="presParOf" srcId="{C547AD2C-9E53-48D9-A2B5-9ADB535720A2}" destId="{7778962A-C703-4C89-A14B-B84493C6FF19}" srcOrd="1" destOrd="0" presId="urn:microsoft.com/office/officeart/2008/layout/LinedList"/>
    <dgm:cxn modelId="{0047AEF0-A042-433C-A46B-BC48C4B340E4}" type="presParOf" srcId="{7778962A-C703-4C89-A14B-B84493C6FF19}" destId="{8AC47F90-C4AB-4C1B-A730-E30A946DC26B}" srcOrd="0" destOrd="0" presId="urn:microsoft.com/office/officeart/2008/layout/LinedList"/>
    <dgm:cxn modelId="{A58DBDA3-596C-46FF-A743-9B8C8C5DA95E}" type="presParOf" srcId="{7778962A-C703-4C89-A14B-B84493C6FF19}" destId="{1702CD7F-76AF-4199-9B40-9FCE11930813}" srcOrd="1" destOrd="0" presId="urn:microsoft.com/office/officeart/2008/layout/LinedList"/>
    <dgm:cxn modelId="{AEF6C2BE-07DF-44B9-8CE0-02F05790FBD9}" type="presParOf" srcId="{C547AD2C-9E53-48D9-A2B5-9ADB535720A2}" destId="{04EEAD4C-8C1C-4488-88E0-E074217D8242}" srcOrd="2" destOrd="0" presId="urn:microsoft.com/office/officeart/2008/layout/LinedList"/>
    <dgm:cxn modelId="{2E6512D5-B2D3-4970-8CD5-F76D90BE70B7}" type="presParOf" srcId="{C547AD2C-9E53-48D9-A2B5-9ADB535720A2}" destId="{11AD7E3A-C328-409D-AC47-4AA33F7A4FEE}" srcOrd="3" destOrd="0" presId="urn:microsoft.com/office/officeart/2008/layout/LinedList"/>
    <dgm:cxn modelId="{FDB05514-0648-43B5-8C4E-08449F51F5B6}" type="presParOf" srcId="{11AD7E3A-C328-409D-AC47-4AA33F7A4FEE}" destId="{705809E4-7BD9-4864-83F2-EF45B1F6E4D4}" srcOrd="0" destOrd="0" presId="urn:microsoft.com/office/officeart/2008/layout/LinedList"/>
    <dgm:cxn modelId="{A5F3531F-CFE1-4A29-80CF-D7D20500FA6F}" type="presParOf" srcId="{11AD7E3A-C328-409D-AC47-4AA33F7A4FEE}" destId="{EEF6C788-566E-4EAB-8770-134BDF0CE8F4}" srcOrd="1" destOrd="0" presId="urn:microsoft.com/office/officeart/2008/layout/LinedList"/>
    <dgm:cxn modelId="{FB66EE2F-3BBD-41C9-B089-BCA194197DD5}" type="presParOf" srcId="{C547AD2C-9E53-48D9-A2B5-9ADB535720A2}" destId="{8F38F092-53C8-4C34-93EF-9A591269A06F}" srcOrd="4" destOrd="0" presId="urn:microsoft.com/office/officeart/2008/layout/LinedList"/>
    <dgm:cxn modelId="{4068CD35-6930-4AC0-9CD4-049ED2544BD8}" type="presParOf" srcId="{C547AD2C-9E53-48D9-A2B5-9ADB535720A2}" destId="{919A4D5E-5C5C-45BE-97D1-00D4CE773A41}" srcOrd="5" destOrd="0" presId="urn:microsoft.com/office/officeart/2008/layout/LinedList"/>
    <dgm:cxn modelId="{10DF3F87-8C38-4A36-9482-67EC87EB6CA2}" type="presParOf" srcId="{919A4D5E-5C5C-45BE-97D1-00D4CE773A41}" destId="{9E11AE31-9BC6-4979-8917-F00956F1D6D6}" srcOrd="0" destOrd="0" presId="urn:microsoft.com/office/officeart/2008/layout/LinedList"/>
    <dgm:cxn modelId="{A6250ED4-C262-42E9-AD8E-B9CCCFDDF3C5}" type="presParOf" srcId="{919A4D5E-5C5C-45BE-97D1-00D4CE773A41}" destId="{20A618AC-2B6E-422C-A28B-E207F392C7B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D14BBB-4D30-4143-A0AF-B20CC86AF0FE}" type="doc">
      <dgm:prSet loTypeId="urn:microsoft.com/office/officeart/2005/8/layout/hierarchy1" loCatId="hierarchy" qsTypeId="urn:microsoft.com/office/officeart/2005/8/quickstyle/simple2" qsCatId="simple" csTypeId="urn:microsoft.com/office/officeart/2005/8/colors/accent2_2" csCatId="accent2" phldr="1"/>
      <dgm:spPr/>
      <dgm:t>
        <a:bodyPr/>
        <a:lstStyle/>
        <a:p>
          <a:endParaRPr lang="en-US"/>
        </a:p>
      </dgm:t>
    </dgm:pt>
    <dgm:pt modelId="{46530007-B394-4829-A918-7919EB8CD5C9}">
      <dgm:prSet/>
      <dgm:spPr/>
      <dgm:t>
        <a:bodyPr/>
        <a:lstStyle/>
        <a:p>
          <a:r>
            <a:rPr lang="en-US"/>
            <a:t>Things that grow together, go together: A common saying in food pairings that speaks to seasonality and location.</a:t>
          </a:r>
        </a:p>
      </dgm:t>
    </dgm:pt>
    <dgm:pt modelId="{2B11B73C-FD8A-4563-A248-03DB0155BAC2}" type="parTrans" cxnId="{13F29ADE-8C50-4DB7-8D6E-EC8494DBC889}">
      <dgm:prSet/>
      <dgm:spPr/>
      <dgm:t>
        <a:bodyPr/>
        <a:lstStyle/>
        <a:p>
          <a:endParaRPr lang="en-US"/>
        </a:p>
      </dgm:t>
    </dgm:pt>
    <dgm:pt modelId="{6A942565-6238-4D1A-A5B2-D8E4702B79F3}" type="sibTrans" cxnId="{13F29ADE-8C50-4DB7-8D6E-EC8494DBC889}">
      <dgm:prSet/>
      <dgm:spPr/>
      <dgm:t>
        <a:bodyPr/>
        <a:lstStyle/>
        <a:p>
          <a:endParaRPr lang="en-US"/>
        </a:p>
      </dgm:t>
    </dgm:pt>
    <dgm:pt modelId="{E446CE3C-CA73-4889-B152-EFCB117386B6}">
      <dgm:prSet/>
      <dgm:spPr/>
      <dgm:t>
        <a:bodyPr/>
        <a:lstStyle/>
        <a:p>
          <a:r>
            <a:rPr lang="en-US"/>
            <a:t>Working collaboratively on a shared goal has the same outcome. </a:t>
          </a:r>
        </a:p>
      </dgm:t>
    </dgm:pt>
    <dgm:pt modelId="{AAF35BAE-6A04-4A92-9D87-BFEB0DB29E95}" type="parTrans" cxnId="{5E74CA27-5836-429D-A839-86CF50A76BF3}">
      <dgm:prSet/>
      <dgm:spPr/>
      <dgm:t>
        <a:bodyPr/>
        <a:lstStyle/>
        <a:p>
          <a:endParaRPr lang="en-US"/>
        </a:p>
      </dgm:t>
    </dgm:pt>
    <dgm:pt modelId="{2B8511FA-D2EC-442E-B792-69529103D510}" type="sibTrans" cxnId="{5E74CA27-5836-429D-A839-86CF50A76BF3}">
      <dgm:prSet/>
      <dgm:spPr/>
      <dgm:t>
        <a:bodyPr/>
        <a:lstStyle/>
        <a:p>
          <a:endParaRPr lang="en-US"/>
        </a:p>
      </dgm:t>
    </dgm:pt>
    <dgm:pt modelId="{A2A1EDFC-3EA9-47FF-A0D9-360566252775}" type="pres">
      <dgm:prSet presAssocID="{B7D14BBB-4D30-4143-A0AF-B20CC86AF0FE}" presName="hierChild1" presStyleCnt="0">
        <dgm:presLayoutVars>
          <dgm:chPref val="1"/>
          <dgm:dir/>
          <dgm:animOne val="branch"/>
          <dgm:animLvl val="lvl"/>
          <dgm:resizeHandles/>
        </dgm:presLayoutVars>
      </dgm:prSet>
      <dgm:spPr/>
    </dgm:pt>
    <dgm:pt modelId="{D2346964-26BE-4EB4-96F7-4F9A346C4262}" type="pres">
      <dgm:prSet presAssocID="{46530007-B394-4829-A918-7919EB8CD5C9}" presName="hierRoot1" presStyleCnt="0"/>
      <dgm:spPr/>
    </dgm:pt>
    <dgm:pt modelId="{69F8982D-9DF0-4972-B17A-D27187DE1B42}" type="pres">
      <dgm:prSet presAssocID="{46530007-B394-4829-A918-7919EB8CD5C9}" presName="composite" presStyleCnt="0"/>
      <dgm:spPr/>
    </dgm:pt>
    <dgm:pt modelId="{87888E93-D76D-450B-B1AC-BBCB7F6C316A}" type="pres">
      <dgm:prSet presAssocID="{46530007-B394-4829-A918-7919EB8CD5C9}" presName="background" presStyleLbl="node0" presStyleIdx="0" presStyleCnt="2"/>
      <dgm:spPr/>
    </dgm:pt>
    <dgm:pt modelId="{485220F9-8712-4859-9AC1-71F5AE62DAC8}" type="pres">
      <dgm:prSet presAssocID="{46530007-B394-4829-A918-7919EB8CD5C9}" presName="text" presStyleLbl="fgAcc0" presStyleIdx="0" presStyleCnt="2">
        <dgm:presLayoutVars>
          <dgm:chPref val="3"/>
        </dgm:presLayoutVars>
      </dgm:prSet>
      <dgm:spPr/>
    </dgm:pt>
    <dgm:pt modelId="{93521037-E68E-4DA0-9B5C-02517864E077}" type="pres">
      <dgm:prSet presAssocID="{46530007-B394-4829-A918-7919EB8CD5C9}" presName="hierChild2" presStyleCnt="0"/>
      <dgm:spPr/>
    </dgm:pt>
    <dgm:pt modelId="{EDE00AC0-2178-4209-B82C-3CC78374D394}" type="pres">
      <dgm:prSet presAssocID="{E446CE3C-CA73-4889-B152-EFCB117386B6}" presName="hierRoot1" presStyleCnt="0"/>
      <dgm:spPr/>
    </dgm:pt>
    <dgm:pt modelId="{D2173497-234F-4E34-9BD0-C4305565A027}" type="pres">
      <dgm:prSet presAssocID="{E446CE3C-CA73-4889-B152-EFCB117386B6}" presName="composite" presStyleCnt="0"/>
      <dgm:spPr/>
    </dgm:pt>
    <dgm:pt modelId="{825EF60E-75F4-47AA-9C33-130956430AB0}" type="pres">
      <dgm:prSet presAssocID="{E446CE3C-CA73-4889-B152-EFCB117386B6}" presName="background" presStyleLbl="node0" presStyleIdx="1" presStyleCnt="2"/>
      <dgm:spPr/>
    </dgm:pt>
    <dgm:pt modelId="{671CDB42-5A0A-45CF-81E6-E6FB1EA353F4}" type="pres">
      <dgm:prSet presAssocID="{E446CE3C-CA73-4889-B152-EFCB117386B6}" presName="text" presStyleLbl="fgAcc0" presStyleIdx="1" presStyleCnt="2">
        <dgm:presLayoutVars>
          <dgm:chPref val="3"/>
        </dgm:presLayoutVars>
      </dgm:prSet>
      <dgm:spPr/>
    </dgm:pt>
    <dgm:pt modelId="{792E13DF-38F7-4F1E-98F0-3EAAD0F1882F}" type="pres">
      <dgm:prSet presAssocID="{E446CE3C-CA73-4889-B152-EFCB117386B6}" presName="hierChild2" presStyleCnt="0"/>
      <dgm:spPr/>
    </dgm:pt>
  </dgm:ptLst>
  <dgm:cxnLst>
    <dgm:cxn modelId="{5E74CA27-5836-429D-A839-86CF50A76BF3}" srcId="{B7D14BBB-4D30-4143-A0AF-B20CC86AF0FE}" destId="{E446CE3C-CA73-4889-B152-EFCB117386B6}" srcOrd="1" destOrd="0" parTransId="{AAF35BAE-6A04-4A92-9D87-BFEB0DB29E95}" sibTransId="{2B8511FA-D2EC-442E-B792-69529103D510}"/>
    <dgm:cxn modelId="{99041E49-0567-4772-92AD-0981ED047F7E}" type="presOf" srcId="{46530007-B394-4829-A918-7919EB8CD5C9}" destId="{485220F9-8712-4859-9AC1-71F5AE62DAC8}" srcOrd="0" destOrd="0" presId="urn:microsoft.com/office/officeart/2005/8/layout/hierarchy1"/>
    <dgm:cxn modelId="{3F84C4C3-49EA-45AA-B88B-84460B9A1F89}" type="presOf" srcId="{B7D14BBB-4D30-4143-A0AF-B20CC86AF0FE}" destId="{A2A1EDFC-3EA9-47FF-A0D9-360566252775}" srcOrd="0" destOrd="0" presId="urn:microsoft.com/office/officeart/2005/8/layout/hierarchy1"/>
    <dgm:cxn modelId="{13F29ADE-8C50-4DB7-8D6E-EC8494DBC889}" srcId="{B7D14BBB-4D30-4143-A0AF-B20CC86AF0FE}" destId="{46530007-B394-4829-A918-7919EB8CD5C9}" srcOrd="0" destOrd="0" parTransId="{2B11B73C-FD8A-4563-A248-03DB0155BAC2}" sibTransId="{6A942565-6238-4D1A-A5B2-D8E4702B79F3}"/>
    <dgm:cxn modelId="{82E194E9-BBA2-402D-9353-0E88879BA25C}" type="presOf" srcId="{E446CE3C-CA73-4889-B152-EFCB117386B6}" destId="{671CDB42-5A0A-45CF-81E6-E6FB1EA353F4}" srcOrd="0" destOrd="0" presId="urn:microsoft.com/office/officeart/2005/8/layout/hierarchy1"/>
    <dgm:cxn modelId="{01206350-7D21-42A2-8024-0923DAF11929}" type="presParOf" srcId="{A2A1EDFC-3EA9-47FF-A0D9-360566252775}" destId="{D2346964-26BE-4EB4-96F7-4F9A346C4262}" srcOrd="0" destOrd="0" presId="urn:microsoft.com/office/officeart/2005/8/layout/hierarchy1"/>
    <dgm:cxn modelId="{35FB1D9D-CA86-433A-B0BB-1A581784A30B}" type="presParOf" srcId="{D2346964-26BE-4EB4-96F7-4F9A346C4262}" destId="{69F8982D-9DF0-4972-B17A-D27187DE1B42}" srcOrd="0" destOrd="0" presId="urn:microsoft.com/office/officeart/2005/8/layout/hierarchy1"/>
    <dgm:cxn modelId="{FD7E648E-F6E6-46AC-85AD-9787C58F33FE}" type="presParOf" srcId="{69F8982D-9DF0-4972-B17A-D27187DE1B42}" destId="{87888E93-D76D-450B-B1AC-BBCB7F6C316A}" srcOrd="0" destOrd="0" presId="urn:microsoft.com/office/officeart/2005/8/layout/hierarchy1"/>
    <dgm:cxn modelId="{400D5C3F-B6F8-4E0B-B8CF-E1B0B83A0064}" type="presParOf" srcId="{69F8982D-9DF0-4972-B17A-D27187DE1B42}" destId="{485220F9-8712-4859-9AC1-71F5AE62DAC8}" srcOrd="1" destOrd="0" presId="urn:microsoft.com/office/officeart/2005/8/layout/hierarchy1"/>
    <dgm:cxn modelId="{823D34EB-611D-4777-B4B4-556700721793}" type="presParOf" srcId="{D2346964-26BE-4EB4-96F7-4F9A346C4262}" destId="{93521037-E68E-4DA0-9B5C-02517864E077}" srcOrd="1" destOrd="0" presId="urn:microsoft.com/office/officeart/2005/8/layout/hierarchy1"/>
    <dgm:cxn modelId="{9A07E8FC-A398-4B91-A6AD-BBCD49C1FE1E}" type="presParOf" srcId="{A2A1EDFC-3EA9-47FF-A0D9-360566252775}" destId="{EDE00AC0-2178-4209-B82C-3CC78374D394}" srcOrd="1" destOrd="0" presId="urn:microsoft.com/office/officeart/2005/8/layout/hierarchy1"/>
    <dgm:cxn modelId="{E880B6D9-8298-4430-B8E2-6B97BFB5EE6A}" type="presParOf" srcId="{EDE00AC0-2178-4209-B82C-3CC78374D394}" destId="{D2173497-234F-4E34-9BD0-C4305565A027}" srcOrd="0" destOrd="0" presId="urn:microsoft.com/office/officeart/2005/8/layout/hierarchy1"/>
    <dgm:cxn modelId="{D659A55E-1525-462A-99F9-4A56671B9A35}" type="presParOf" srcId="{D2173497-234F-4E34-9BD0-C4305565A027}" destId="{825EF60E-75F4-47AA-9C33-130956430AB0}" srcOrd="0" destOrd="0" presId="urn:microsoft.com/office/officeart/2005/8/layout/hierarchy1"/>
    <dgm:cxn modelId="{F2E38F71-27E1-4D86-957B-93BC5F234792}" type="presParOf" srcId="{D2173497-234F-4E34-9BD0-C4305565A027}" destId="{671CDB42-5A0A-45CF-81E6-E6FB1EA353F4}" srcOrd="1" destOrd="0" presId="urn:microsoft.com/office/officeart/2005/8/layout/hierarchy1"/>
    <dgm:cxn modelId="{EFD6D9E4-6338-4A57-9624-1B16E2564434}" type="presParOf" srcId="{EDE00AC0-2178-4209-B82C-3CC78374D394}" destId="{792E13DF-38F7-4F1E-98F0-3EAAD0F1882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9FCD9FE-5A6D-48C0-A2B8-53B6073B2E03}" type="doc">
      <dgm:prSet loTypeId="urn:microsoft.com/office/officeart/2016/7/layout/LinearBlockProcessNumbered" loCatId="process" qsTypeId="urn:microsoft.com/office/officeart/2005/8/quickstyle/simple1" qsCatId="simple" csTypeId="urn:microsoft.com/office/officeart/2005/8/colors/accent1_2" csCatId="accent1" phldr="1"/>
      <dgm:spPr/>
      <dgm:t>
        <a:bodyPr/>
        <a:lstStyle/>
        <a:p>
          <a:endParaRPr lang="en-US"/>
        </a:p>
      </dgm:t>
    </dgm:pt>
    <dgm:pt modelId="{EA743727-AC3A-4C02-A5E1-52C5F821868B}">
      <dgm:prSet/>
      <dgm:spPr/>
      <dgm:t>
        <a:bodyPr/>
        <a:lstStyle/>
        <a:p>
          <a:r>
            <a:rPr lang="en-US"/>
            <a:t>Look for support from the director and other leadership.  Find culinary/nutrition projects that align with the plans of upper management</a:t>
          </a:r>
        </a:p>
      </dgm:t>
    </dgm:pt>
    <dgm:pt modelId="{6C89F730-FB4C-443B-A093-172217E72C53}" type="parTrans" cxnId="{EB617126-FCB0-4070-87F7-77338C5B0EE2}">
      <dgm:prSet/>
      <dgm:spPr/>
      <dgm:t>
        <a:bodyPr/>
        <a:lstStyle/>
        <a:p>
          <a:endParaRPr lang="en-US"/>
        </a:p>
      </dgm:t>
    </dgm:pt>
    <dgm:pt modelId="{BED372EC-8BCA-46D9-B398-2A5DA304EB8D}" type="sibTrans" cxnId="{EB617126-FCB0-4070-87F7-77338C5B0EE2}">
      <dgm:prSet phldrT="01" phldr="0"/>
      <dgm:spPr/>
      <dgm:t>
        <a:bodyPr/>
        <a:lstStyle/>
        <a:p>
          <a:r>
            <a:rPr lang="en-US"/>
            <a:t>01</a:t>
          </a:r>
        </a:p>
      </dgm:t>
    </dgm:pt>
    <dgm:pt modelId="{09C20EB8-D0FC-491A-81C8-5D2A7763D132}">
      <dgm:prSet/>
      <dgm:spPr/>
      <dgm:t>
        <a:bodyPr/>
        <a:lstStyle/>
        <a:p>
          <a:r>
            <a:rPr lang="en-US"/>
            <a:t>Build positive and collaborative relationships with the culinary team.  Be seen as a resource and an ally.</a:t>
          </a:r>
        </a:p>
      </dgm:t>
    </dgm:pt>
    <dgm:pt modelId="{749F7530-A9FB-4384-8B6E-F3BCEDD83492}" type="parTrans" cxnId="{16FBB8B4-D59C-49D2-877B-A1EFFC6557C2}">
      <dgm:prSet/>
      <dgm:spPr/>
      <dgm:t>
        <a:bodyPr/>
        <a:lstStyle/>
        <a:p>
          <a:endParaRPr lang="en-US"/>
        </a:p>
      </dgm:t>
    </dgm:pt>
    <dgm:pt modelId="{1F4F339B-079B-46C0-849D-14D518AB1D0E}" type="sibTrans" cxnId="{16FBB8B4-D59C-49D2-877B-A1EFFC6557C2}">
      <dgm:prSet phldrT="02" phldr="0"/>
      <dgm:spPr/>
      <dgm:t>
        <a:bodyPr/>
        <a:lstStyle/>
        <a:p>
          <a:r>
            <a:rPr lang="en-US"/>
            <a:t>02</a:t>
          </a:r>
        </a:p>
      </dgm:t>
    </dgm:pt>
    <dgm:pt modelId="{D096B422-7713-431E-BBAF-96F1FEDA823A}">
      <dgm:prSet/>
      <dgm:spPr/>
      <dgm:t>
        <a:bodyPr/>
        <a:lstStyle/>
        <a:p>
          <a:r>
            <a:rPr lang="en-US"/>
            <a:t>Look for projects that benefit students and elevate the department.</a:t>
          </a:r>
        </a:p>
      </dgm:t>
    </dgm:pt>
    <dgm:pt modelId="{E887A18F-8E75-439C-951F-E796DF1E67E5}" type="parTrans" cxnId="{29E2AC7F-B0D0-4F53-B5CA-86BDF5434022}">
      <dgm:prSet/>
      <dgm:spPr/>
      <dgm:t>
        <a:bodyPr/>
        <a:lstStyle/>
        <a:p>
          <a:endParaRPr lang="en-US"/>
        </a:p>
      </dgm:t>
    </dgm:pt>
    <dgm:pt modelId="{D50FC5D6-E792-4D0D-A472-9B6011D62678}" type="sibTrans" cxnId="{29E2AC7F-B0D0-4F53-B5CA-86BDF5434022}">
      <dgm:prSet phldrT="03" phldr="0"/>
      <dgm:spPr/>
      <dgm:t>
        <a:bodyPr/>
        <a:lstStyle/>
        <a:p>
          <a:r>
            <a:rPr lang="en-US"/>
            <a:t>03</a:t>
          </a:r>
        </a:p>
      </dgm:t>
    </dgm:pt>
    <dgm:pt modelId="{505BD6D9-8172-4770-9A99-776CE0083FF5}" type="pres">
      <dgm:prSet presAssocID="{69FCD9FE-5A6D-48C0-A2B8-53B6073B2E03}" presName="Name0" presStyleCnt="0">
        <dgm:presLayoutVars>
          <dgm:animLvl val="lvl"/>
          <dgm:resizeHandles val="exact"/>
        </dgm:presLayoutVars>
      </dgm:prSet>
      <dgm:spPr/>
    </dgm:pt>
    <dgm:pt modelId="{2B6D9FC1-C3BD-4B14-91AE-E92844FA59AC}" type="pres">
      <dgm:prSet presAssocID="{EA743727-AC3A-4C02-A5E1-52C5F821868B}" presName="compositeNode" presStyleCnt="0">
        <dgm:presLayoutVars>
          <dgm:bulletEnabled val="1"/>
        </dgm:presLayoutVars>
      </dgm:prSet>
      <dgm:spPr/>
    </dgm:pt>
    <dgm:pt modelId="{83A67239-9311-490B-A816-FE8F8DBC4929}" type="pres">
      <dgm:prSet presAssocID="{EA743727-AC3A-4C02-A5E1-52C5F821868B}" presName="bgRect" presStyleLbl="alignNode1" presStyleIdx="0" presStyleCnt="3"/>
      <dgm:spPr/>
    </dgm:pt>
    <dgm:pt modelId="{459A85AD-C1AB-464C-9055-F077FD4B4997}" type="pres">
      <dgm:prSet presAssocID="{BED372EC-8BCA-46D9-B398-2A5DA304EB8D}" presName="sibTransNodeRect" presStyleLbl="alignNode1" presStyleIdx="0" presStyleCnt="3">
        <dgm:presLayoutVars>
          <dgm:chMax val="0"/>
          <dgm:bulletEnabled val="1"/>
        </dgm:presLayoutVars>
      </dgm:prSet>
      <dgm:spPr/>
    </dgm:pt>
    <dgm:pt modelId="{14D44253-11CD-4D28-A3D2-812A56A79CFB}" type="pres">
      <dgm:prSet presAssocID="{EA743727-AC3A-4C02-A5E1-52C5F821868B}" presName="nodeRect" presStyleLbl="alignNode1" presStyleIdx="0" presStyleCnt="3">
        <dgm:presLayoutVars>
          <dgm:bulletEnabled val="1"/>
        </dgm:presLayoutVars>
      </dgm:prSet>
      <dgm:spPr/>
    </dgm:pt>
    <dgm:pt modelId="{4F7FA065-35C9-4CA4-96D9-AEF60328D376}" type="pres">
      <dgm:prSet presAssocID="{BED372EC-8BCA-46D9-B398-2A5DA304EB8D}" presName="sibTrans" presStyleCnt="0"/>
      <dgm:spPr/>
    </dgm:pt>
    <dgm:pt modelId="{69197C21-5316-481C-A8B8-E0362323ABC1}" type="pres">
      <dgm:prSet presAssocID="{09C20EB8-D0FC-491A-81C8-5D2A7763D132}" presName="compositeNode" presStyleCnt="0">
        <dgm:presLayoutVars>
          <dgm:bulletEnabled val="1"/>
        </dgm:presLayoutVars>
      </dgm:prSet>
      <dgm:spPr/>
    </dgm:pt>
    <dgm:pt modelId="{0E54A0FC-304C-4226-98DD-B45088ECFAB9}" type="pres">
      <dgm:prSet presAssocID="{09C20EB8-D0FC-491A-81C8-5D2A7763D132}" presName="bgRect" presStyleLbl="alignNode1" presStyleIdx="1" presStyleCnt="3"/>
      <dgm:spPr/>
    </dgm:pt>
    <dgm:pt modelId="{59D6DC2A-3425-4883-8800-9C45E7862B40}" type="pres">
      <dgm:prSet presAssocID="{1F4F339B-079B-46C0-849D-14D518AB1D0E}" presName="sibTransNodeRect" presStyleLbl="alignNode1" presStyleIdx="1" presStyleCnt="3">
        <dgm:presLayoutVars>
          <dgm:chMax val="0"/>
          <dgm:bulletEnabled val="1"/>
        </dgm:presLayoutVars>
      </dgm:prSet>
      <dgm:spPr/>
    </dgm:pt>
    <dgm:pt modelId="{BC48D363-2825-4159-BC0B-A0EFFC0EDCD9}" type="pres">
      <dgm:prSet presAssocID="{09C20EB8-D0FC-491A-81C8-5D2A7763D132}" presName="nodeRect" presStyleLbl="alignNode1" presStyleIdx="1" presStyleCnt="3">
        <dgm:presLayoutVars>
          <dgm:bulletEnabled val="1"/>
        </dgm:presLayoutVars>
      </dgm:prSet>
      <dgm:spPr/>
    </dgm:pt>
    <dgm:pt modelId="{16C55EEA-3105-43C3-8DDC-6BDCD24923C9}" type="pres">
      <dgm:prSet presAssocID="{1F4F339B-079B-46C0-849D-14D518AB1D0E}" presName="sibTrans" presStyleCnt="0"/>
      <dgm:spPr/>
    </dgm:pt>
    <dgm:pt modelId="{8D2BAFA0-AE67-4B2B-98EE-D4C641FD30A2}" type="pres">
      <dgm:prSet presAssocID="{D096B422-7713-431E-BBAF-96F1FEDA823A}" presName="compositeNode" presStyleCnt="0">
        <dgm:presLayoutVars>
          <dgm:bulletEnabled val="1"/>
        </dgm:presLayoutVars>
      </dgm:prSet>
      <dgm:spPr/>
    </dgm:pt>
    <dgm:pt modelId="{D14382B7-AC81-4AD3-8702-1FEB25754E61}" type="pres">
      <dgm:prSet presAssocID="{D096B422-7713-431E-BBAF-96F1FEDA823A}" presName="bgRect" presStyleLbl="alignNode1" presStyleIdx="2" presStyleCnt="3"/>
      <dgm:spPr/>
    </dgm:pt>
    <dgm:pt modelId="{279E8DB0-03E5-43A6-93D1-7E4997EE2612}" type="pres">
      <dgm:prSet presAssocID="{D50FC5D6-E792-4D0D-A472-9B6011D62678}" presName="sibTransNodeRect" presStyleLbl="alignNode1" presStyleIdx="2" presStyleCnt="3">
        <dgm:presLayoutVars>
          <dgm:chMax val="0"/>
          <dgm:bulletEnabled val="1"/>
        </dgm:presLayoutVars>
      </dgm:prSet>
      <dgm:spPr/>
    </dgm:pt>
    <dgm:pt modelId="{7F9A43EA-8D3D-4BED-A942-DCBEDC3D679E}" type="pres">
      <dgm:prSet presAssocID="{D096B422-7713-431E-BBAF-96F1FEDA823A}" presName="nodeRect" presStyleLbl="alignNode1" presStyleIdx="2" presStyleCnt="3">
        <dgm:presLayoutVars>
          <dgm:bulletEnabled val="1"/>
        </dgm:presLayoutVars>
      </dgm:prSet>
      <dgm:spPr/>
    </dgm:pt>
  </dgm:ptLst>
  <dgm:cxnLst>
    <dgm:cxn modelId="{5BA2D71A-66F6-4DF2-9E6C-927296A8A0D7}" type="presOf" srcId="{D096B422-7713-431E-BBAF-96F1FEDA823A}" destId="{D14382B7-AC81-4AD3-8702-1FEB25754E61}" srcOrd="0" destOrd="0" presId="urn:microsoft.com/office/officeart/2016/7/layout/LinearBlockProcessNumbered"/>
    <dgm:cxn modelId="{EB617126-FCB0-4070-87F7-77338C5B0EE2}" srcId="{69FCD9FE-5A6D-48C0-A2B8-53B6073B2E03}" destId="{EA743727-AC3A-4C02-A5E1-52C5F821868B}" srcOrd="0" destOrd="0" parTransId="{6C89F730-FB4C-443B-A093-172217E72C53}" sibTransId="{BED372EC-8BCA-46D9-B398-2A5DA304EB8D}"/>
    <dgm:cxn modelId="{290A4E33-2E74-473B-81F3-243E75226C9D}" type="presOf" srcId="{D096B422-7713-431E-BBAF-96F1FEDA823A}" destId="{7F9A43EA-8D3D-4BED-A942-DCBEDC3D679E}" srcOrd="1" destOrd="0" presId="urn:microsoft.com/office/officeart/2016/7/layout/LinearBlockProcessNumbered"/>
    <dgm:cxn modelId="{29E2AC7F-B0D0-4F53-B5CA-86BDF5434022}" srcId="{69FCD9FE-5A6D-48C0-A2B8-53B6073B2E03}" destId="{D096B422-7713-431E-BBAF-96F1FEDA823A}" srcOrd="2" destOrd="0" parTransId="{E887A18F-8E75-439C-951F-E796DF1E67E5}" sibTransId="{D50FC5D6-E792-4D0D-A472-9B6011D62678}"/>
    <dgm:cxn modelId="{DF7FE086-41EC-47E5-B62E-1071B6394EA3}" type="presOf" srcId="{69FCD9FE-5A6D-48C0-A2B8-53B6073B2E03}" destId="{505BD6D9-8172-4770-9A99-776CE0083FF5}" srcOrd="0" destOrd="0" presId="urn:microsoft.com/office/officeart/2016/7/layout/LinearBlockProcessNumbered"/>
    <dgm:cxn modelId="{AA39BF8D-032A-4D1F-8A72-844A8DC4D76A}" type="presOf" srcId="{EA743727-AC3A-4C02-A5E1-52C5F821868B}" destId="{14D44253-11CD-4D28-A3D2-812A56A79CFB}" srcOrd="1" destOrd="0" presId="urn:microsoft.com/office/officeart/2016/7/layout/LinearBlockProcessNumbered"/>
    <dgm:cxn modelId="{B6CDCFAF-227F-4F4B-82F4-580D7C087504}" type="presOf" srcId="{D50FC5D6-E792-4D0D-A472-9B6011D62678}" destId="{279E8DB0-03E5-43A6-93D1-7E4997EE2612}" srcOrd="0" destOrd="0" presId="urn:microsoft.com/office/officeart/2016/7/layout/LinearBlockProcessNumbered"/>
    <dgm:cxn modelId="{47645AB2-0BB5-4AAE-8CCD-32CA847F0591}" type="presOf" srcId="{EA743727-AC3A-4C02-A5E1-52C5F821868B}" destId="{83A67239-9311-490B-A816-FE8F8DBC4929}" srcOrd="0" destOrd="0" presId="urn:microsoft.com/office/officeart/2016/7/layout/LinearBlockProcessNumbered"/>
    <dgm:cxn modelId="{16FBB8B4-D59C-49D2-877B-A1EFFC6557C2}" srcId="{69FCD9FE-5A6D-48C0-A2B8-53B6073B2E03}" destId="{09C20EB8-D0FC-491A-81C8-5D2A7763D132}" srcOrd="1" destOrd="0" parTransId="{749F7530-A9FB-4384-8B6E-F3BCEDD83492}" sibTransId="{1F4F339B-079B-46C0-849D-14D518AB1D0E}"/>
    <dgm:cxn modelId="{C99D8FC3-D89C-44E8-8D92-7FD226C58712}" type="presOf" srcId="{1F4F339B-079B-46C0-849D-14D518AB1D0E}" destId="{59D6DC2A-3425-4883-8800-9C45E7862B40}" srcOrd="0" destOrd="0" presId="urn:microsoft.com/office/officeart/2016/7/layout/LinearBlockProcessNumbered"/>
    <dgm:cxn modelId="{7BD92EE7-BE1E-412E-990B-F75AA44BA233}" type="presOf" srcId="{09C20EB8-D0FC-491A-81C8-5D2A7763D132}" destId="{0E54A0FC-304C-4226-98DD-B45088ECFAB9}" srcOrd="0" destOrd="0" presId="urn:microsoft.com/office/officeart/2016/7/layout/LinearBlockProcessNumbered"/>
    <dgm:cxn modelId="{4553DAE8-FB37-4C32-9DD1-77C60F542147}" type="presOf" srcId="{09C20EB8-D0FC-491A-81C8-5D2A7763D132}" destId="{BC48D363-2825-4159-BC0B-A0EFFC0EDCD9}" srcOrd="1" destOrd="0" presId="urn:microsoft.com/office/officeart/2016/7/layout/LinearBlockProcessNumbered"/>
    <dgm:cxn modelId="{706DC8F7-EE6D-477C-A17C-7FB3E8223DBD}" type="presOf" srcId="{BED372EC-8BCA-46D9-B398-2A5DA304EB8D}" destId="{459A85AD-C1AB-464C-9055-F077FD4B4997}" srcOrd="0" destOrd="0" presId="urn:microsoft.com/office/officeart/2016/7/layout/LinearBlockProcessNumbered"/>
    <dgm:cxn modelId="{D8384A4E-0615-420D-8415-E69B9A56095E}" type="presParOf" srcId="{505BD6D9-8172-4770-9A99-776CE0083FF5}" destId="{2B6D9FC1-C3BD-4B14-91AE-E92844FA59AC}" srcOrd="0" destOrd="0" presId="urn:microsoft.com/office/officeart/2016/7/layout/LinearBlockProcessNumbered"/>
    <dgm:cxn modelId="{EC41BE16-CEC4-4FE4-8578-0BDDC8DBFE49}" type="presParOf" srcId="{2B6D9FC1-C3BD-4B14-91AE-E92844FA59AC}" destId="{83A67239-9311-490B-A816-FE8F8DBC4929}" srcOrd="0" destOrd="0" presId="urn:microsoft.com/office/officeart/2016/7/layout/LinearBlockProcessNumbered"/>
    <dgm:cxn modelId="{482EDF76-80B7-4219-83C5-23B89285BC0A}" type="presParOf" srcId="{2B6D9FC1-C3BD-4B14-91AE-E92844FA59AC}" destId="{459A85AD-C1AB-464C-9055-F077FD4B4997}" srcOrd="1" destOrd="0" presId="urn:microsoft.com/office/officeart/2016/7/layout/LinearBlockProcessNumbered"/>
    <dgm:cxn modelId="{0ED242E0-3D74-4D03-A157-4118FD7CC091}" type="presParOf" srcId="{2B6D9FC1-C3BD-4B14-91AE-E92844FA59AC}" destId="{14D44253-11CD-4D28-A3D2-812A56A79CFB}" srcOrd="2" destOrd="0" presId="urn:microsoft.com/office/officeart/2016/7/layout/LinearBlockProcessNumbered"/>
    <dgm:cxn modelId="{ED74FB8D-586E-4406-B4FA-5E2B1BC8F0B3}" type="presParOf" srcId="{505BD6D9-8172-4770-9A99-776CE0083FF5}" destId="{4F7FA065-35C9-4CA4-96D9-AEF60328D376}" srcOrd="1" destOrd="0" presId="urn:microsoft.com/office/officeart/2016/7/layout/LinearBlockProcessNumbered"/>
    <dgm:cxn modelId="{C088FE1D-FE73-47FA-AC36-D65C4C8DAC37}" type="presParOf" srcId="{505BD6D9-8172-4770-9A99-776CE0083FF5}" destId="{69197C21-5316-481C-A8B8-E0362323ABC1}" srcOrd="2" destOrd="0" presId="urn:microsoft.com/office/officeart/2016/7/layout/LinearBlockProcessNumbered"/>
    <dgm:cxn modelId="{FD7F9B3A-16DC-4CB7-BC3D-0DA0D31F0CA0}" type="presParOf" srcId="{69197C21-5316-481C-A8B8-E0362323ABC1}" destId="{0E54A0FC-304C-4226-98DD-B45088ECFAB9}" srcOrd="0" destOrd="0" presId="urn:microsoft.com/office/officeart/2016/7/layout/LinearBlockProcessNumbered"/>
    <dgm:cxn modelId="{9766D9CF-20AB-4A78-B715-B9843FBAD00D}" type="presParOf" srcId="{69197C21-5316-481C-A8B8-E0362323ABC1}" destId="{59D6DC2A-3425-4883-8800-9C45E7862B40}" srcOrd="1" destOrd="0" presId="urn:microsoft.com/office/officeart/2016/7/layout/LinearBlockProcessNumbered"/>
    <dgm:cxn modelId="{E28964A9-624B-4E64-ACF4-B7B611E489F8}" type="presParOf" srcId="{69197C21-5316-481C-A8B8-E0362323ABC1}" destId="{BC48D363-2825-4159-BC0B-A0EFFC0EDCD9}" srcOrd="2" destOrd="0" presId="urn:microsoft.com/office/officeart/2016/7/layout/LinearBlockProcessNumbered"/>
    <dgm:cxn modelId="{37E56D15-583E-4DD4-B5A7-6357A7B4A2D5}" type="presParOf" srcId="{505BD6D9-8172-4770-9A99-776CE0083FF5}" destId="{16C55EEA-3105-43C3-8DDC-6BDCD24923C9}" srcOrd="3" destOrd="0" presId="urn:microsoft.com/office/officeart/2016/7/layout/LinearBlockProcessNumbered"/>
    <dgm:cxn modelId="{A644714C-E693-4532-9821-5059D690B28E}" type="presParOf" srcId="{505BD6D9-8172-4770-9A99-776CE0083FF5}" destId="{8D2BAFA0-AE67-4B2B-98EE-D4C641FD30A2}" srcOrd="4" destOrd="0" presId="urn:microsoft.com/office/officeart/2016/7/layout/LinearBlockProcessNumbered"/>
    <dgm:cxn modelId="{C62408C3-0C7F-4A2C-9A3A-AEF061F984FB}" type="presParOf" srcId="{8D2BAFA0-AE67-4B2B-98EE-D4C641FD30A2}" destId="{D14382B7-AC81-4AD3-8702-1FEB25754E61}" srcOrd="0" destOrd="0" presId="urn:microsoft.com/office/officeart/2016/7/layout/LinearBlockProcessNumbered"/>
    <dgm:cxn modelId="{7A42A582-5A5E-4ADC-9E30-F668A7A982D4}" type="presParOf" srcId="{8D2BAFA0-AE67-4B2B-98EE-D4C641FD30A2}" destId="{279E8DB0-03E5-43A6-93D1-7E4997EE2612}" srcOrd="1" destOrd="0" presId="urn:microsoft.com/office/officeart/2016/7/layout/LinearBlockProcessNumbered"/>
    <dgm:cxn modelId="{46BE8A69-FF7C-4B89-ACAE-2370C186A465}" type="presParOf" srcId="{8D2BAFA0-AE67-4B2B-98EE-D4C641FD30A2}" destId="{7F9A43EA-8D3D-4BED-A942-DCBEDC3D679E}" srcOrd="2" destOrd="0" presId="urn:microsoft.com/office/officeart/2016/7/layout/LinearBlock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258BDB-2CF2-47C5-BA2C-9D69D3F3B0AF}">
      <dsp:nvSpPr>
        <dsp:cNvPr id="0" name=""/>
        <dsp:cNvSpPr/>
      </dsp:nvSpPr>
      <dsp:spPr>
        <a:xfrm>
          <a:off x="0" y="2772"/>
          <a:ext cx="581112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C47F90-C4AB-4C1B-A730-E30A946DC26B}">
      <dsp:nvSpPr>
        <dsp:cNvPr id="0" name=""/>
        <dsp:cNvSpPr/>
      </dsp:nvSpPr>
      <dsp:spPr>
        <a:xfrm>
          <a:off x="0" y="2772"/>
          <a:ext cx="5811128" cy="1890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Communication: Helps people understand goals and expectations, and express emotions and feelings</a:t>
          </a:r>
        </a:p>
      </dsp:txBody>
      <dsp:txXfrm>
        <a:off x="0" y="2772"/>
        <a:ext cx="5811128" cy="1890891"/>
      </dsp:txXfrm>
    </dsp:sp>
    <dsp:sp modelId="{04EEAD4C-8C1C-4488-88E0-E074217D8242}">
      <dsp:nvSpPr>
        <dsp:cNvPr id="0" name=""/>
        <dsp:cNvSpPr/>
      </dsp:nvSpPr>
      <dsp:spPr>
        <a:xfrm>
          <a:off x="0" y="1893663"/>
          <a:ext cx="5811128"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5809E4-7BD9-4864-83F2-EF45B1F6E4D4}">
      <dsp:nvSpPr>
        <dsp:cNvPr id="0" name=""/>
        <dsp:cNvSpPr/>
      </dsp:nvSpPr>
      <dsp:spPr>
        <a:xfrm>
          <a:off x="0" y="1893663"/>
          <a:ext cx="5811128" cy="1890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Cooperation: Working together to achieve a shared goal and supporting each other</a:t>
          </a:r>
        </a:p>
      </dsp:txBody>
      <dsp:txXfrm>
        <a:off x="0" y="1893663"/>
        <a:ext cx="5811128" cy="1890891"/>
      </dsp:txXfrm>
    </dsp:sp>
    <dsp:sp modelId="{8F38F092-53C8-4C34-93EF-9A591269A06F}">
      <dsp:nvSpPr>
        <dsp:cNvPr id="0" name=""/>
        <dsp:cNvSpPr/>
      </dsp:nvSpPr>
      <dsp:spPr>
        <a:xfrm>
          <a:off x="0" y="3784555"/>
          <a:ext cx="5811128"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11AE31-9BC6-4979-8917-F00956F1D6D6}">
      <dsp:nvSpPr>
        <dsp:cNvPr id="0" name=""/>
        <dsp:cNvSpPr/>
      </dsp:nvSpPr>
      <dsp:spPr>
        <a:xfrm>
          <a:off x="0" y="3784555"/>
          <a:ext cx="5811128" cy="1890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Coordination: Managing resources, activities, and timelines to achieve the desired outcome</a:t>
          </a:r>
        </a:p>
      </dsp:txBody>
      <dsp:txXfrm>
        <a:off x="0" y="3784555"/>
        <a:ext cx="5811128" cy="18908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888E93-D76D-450B-B1AC-BBCB7F6C316A}">
      <dsp:nvSpPr>
        <dsp:cNvPr id="0" name=""/>
        <dsp:cNvSpPr/>
      </dsp:nvSpPr>
      <dsp:spPr>
        <a:xfrm>
          <a:off x="972" y="1080263"/>
          <a:ext cx="3413403" cy="2167511"/>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85220F9-8712-4859-9AC1-71F5AE62DAC8}">
      <dsp:nvSpPr>
        <dsp:cNvPr id="0" name=""/>
        <dsp:cNvSpPr/>
      </dsp:nvSpPr>
      <dsp:spPr>
        <a:xfrm>
          <a:off x="380239" y="1440566"/>
          <a:ext cx="3413403" cy="2167511"/>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Things that grow together, go together: A common saying in food pairings that speaks to seasonality and location.</a:t>
          </a:r>
        </a:p>
      </dsp:txBody>
      <dsp:txXfrm>
        <a:off x="443723" y="1504050"/>
        <a:ext cx="3286435" cy="2040543"/>
      </dsp:txXfrm>
    </dsp:sp>
    <dsp:sp modelId="{825EF60E-75F4-47AA-9C33-130956430AB0}">
      <dsp:nvSpPr>
        <dsp:cNvPr id="0" name=""/>
        <dsp:cNvSpPr/>
      </dsp:nvSpPr>
      <dsp:spPr>
        <a:xfrm>
          <a:off x="4172910" y="1080263"/>
          <a:ext cx="3413403" cy="2167511"/>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71CDB42-5A0A-45CF-81E6-E6FB1EA353F4}">
      <dsp:nvSpPr>
        <dsp:cNvPr id="0" name=""/>
        <dsp:cNvSpPr/>
      </dsp:nvSpPr>
      <dsp:spPr>
        <a:xfrm>
          <a:off x="4552177" y="1440566"/>
          <a:ext cx="3413403" cy="2167511"/>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Working collaboratively on a shared goal has the same outcome. </a:t>
          </a:r>
        </a:p>
      </dsp:txBody>
      <dsp:txXfrm>
        <a:off x="4615661" y="1504050"/>
        <a:ext cx="3286435" cy="20405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A67239-9311-490B-A816-FE8F8DBC4929}">
      <dsp:nvSpPr>
        <dsp:cNvPr id="0" name=""/>
        <dsp:cNvSpPr/>
      </dsp:nvSpPr>
      <dsp:spPr>
        <a:xfrm>
          <a:off x="821" y="179348"/>
          <a:ext cx="3327201" cy="399264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654" tIns="0" rIns="328654" bIns="330200" numCol="1" spcCol="1270" anchor="t" anchorCtr="0">
          <a:noAutofit/>
        </a:bodyPr>
        <a:lstStyle/>
        <a:p>
          <a:pPr marL="0" lvl="0" indent="0" algn="l" defTabSz="933450">
            <a:lnSpc>
              <a:spcPct val="90000"/>
            </a:lnSpc>
            <a:spcBef>
              <a:spcPct val="0"/>
            </a:spcBef>
            <a:spcAft>
              <a:spcPct val="35000"/>
            </a:spcAft>
            <a:buNone/>
          </a:pPr>
          <a:r>
            <a:rPr lang="en-US" sz="2100" kern="1200"/>
            <a:t>Look for support from the director and other leadership.  Find culinary/nutrition projects that align with the plans of upper management</a:t>
          </a:r>
        </a:p>
      </dsp:txBody>
      <dsp:txXfrm>
        <a:off x="821" y="1776404"/>
        <a:ext cx="3327201" cy="2395585"/>
      </dsp:txXfrm>
    </dsp:sp>
    <dsp:sp modelId="{459A85AD-C1AB-464C-9055-F077FD4B4997}">
      <dsp:nvSpPr>
        <dsp:cNvPr id="0" name=""/>
        <dsp:cNvSpPr/>
      </dsp:nvSpPr>
      <dsp:spPr>
        <a:xfrm>
          <a:off x="821" y="179348"/>
          <a:ext cx="3327201" cy="159705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821" y="179348"/>
        <a:ext cx="3327201" cy="1597056"/>
      </dsp:txXfrm>
    </dsp:sp>
    <dsp:sp modelId="{0E54A0FC-304C-4226-98DD-B45088ECFAB9}">
      <dsp:nvSpPr>
        <dsp:cNvPr id="0" name=""/>
        <dsp:cNvSpPr/>
      </dsp:nvSpPr>
      <dsp:spPr>
        <a:xfrm>
          <a:off x="3594199" y="179348"/>
          <a:ext cx="3327201" cy="399264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654" tIns="0" rIns="328654" bIns="330200" numCol="1" spcCol="1270" anchor="t" anchorCtr="0">
          <a:noAutofit/>
        </a:bodyPr>
        <a:lstStyle/>
        <a:p>
          <a:pPr marL="0" lvl="0" indent="0" algn="l" defTabSz="933450">
            <a:lnSpc>
              <a:spcPct val="90000"/>
            </a:lnSpc>
            <a:spcBef>
              <a:spcPct val="0"/>
            </a:spcBef>
            <a:spcAft>
              <a:spcPct val="35000"/>
            </a:spcAft>
            <a:buNone/>
          </a:pPr>
          <a:r>
            <a:rPr lang="en-US" sz="2100" kern="1200"/>
            <a:t>Build positive and collaborative relationships with the culinary team.  Be seen as a resource and an ally.</a:t>
          </a:r>
        </a:p>
      </dsp:txBody>
      <dsp:txXfrm>
        <a:off x="3594199" y="1776404"/>
        <a:ext cx="3327201" cy="2395585"/>
      </dsp:txXfrm>
    </dsp:sp>
    <dsp:sp modelId="{59D6DC2A-3425-4883-8800-9C45E7862B40}">
      <dsp:nvSpPr>
        <dsp:cNvPr id="0" name=""/>
        <dsp:cNvSpPr/>
      </dsp:nvSpPr>
      <dsp:spPr>
        <a:xfrm>
          <a:off x="3594199" y="179348"/>
          <a:ext cx="3327201" cy="159705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3594199" y="179348"/>
        <a:ext cx="3327201" cy="1597056"/>
      </dsp:txXfrm>
    </dsp:sp>
    <dsp:sp modelId="{D14382B7-AC81-4AD3-8702-1FEB25754E61}">
      <dsp:nvSpPr>
        <dsp:cNvPr id="0" name=""/>
        <dsp:cNvSpPr/>
      </dsp:nvSpPr>
      <dsp:spPr>
        <a:xfrm>
          <a:off x="7187576" y="179348"/>
          <a:ext cx="3327201" cy="399264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654" tIns="0" rIns="328654" bIns="330200" numCol="1" spcCol="1270" anchor="t" anchorCtr="0">
          <a:noAutofit/>
        </a:bodyPr>
        <a:lstStyle/>
        <a:p>
          <a:pPr marL="0" lvl="0" indent="0" algn="l" defTabSz="933450">
            <a:lnSpc>
              <a:spcPct val="90000"/>
            </a:lnSpc>
            <a:spcBef>
              <a:spcPct val="0"/>
            </a:spcBef>
            <a:spcAft>
              <a:spcPct val="35000"/>
            </a:spcAft>
            <a:buNone/>
          </a:pPr>
          <a:r>
            <a:rPr lang="en-US" sz="2100" kern="1200"/>
            <a:t>Look for projects that benefit students and elevate the department.</a:t>
          </a:r>
        </a:p>
      </dsp:txBody>
      <dsp:txXfrm>
        <a:off x="7187576" y="1776404"/>
        <a:ext cx="3327201" cy="2395585"/>
      </dsp:txXfrm>
    </dsp:sp>
    <dsp:sp modelId="{279E8DB0-03E5-43A6-93D1-7E4997EE2612}">
      <dsp:nvSpPr>
        <dsp:cNvPr id="0" name=""/>
        <dsp:cNvSpPr/>
      </dsp:nvSpPr>
      <dsp:spPr>
        <a:xfrm>
          <a:off x="7187576" y="179348"/>
          <a:ext cx="3327201" cy="159705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p>
      </dsp:txBody>
      <dsp:txXfrm>
        <a:off x="7187576" y="179348"/>
        <a:ext cx="3327201" cy="159705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50702-3C68-4B14-B819-72B57D27F9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F0F4880-E690-44D0-8356-A9E7BDBAB0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E6205E-B305-4B90-9534-3C5E99A0275E}" type="datetimeFigureOut">
              <a:rPr lang="en-US" smtClean="0"/>
              <a:t>5/30/2024</a:t>
            </a:fld>
            <a:endParaRPr lang="en-US"/>
          </a:p>
        </p:txBody>
      </p:sp>
      <p:sp>
        <p:nvSpPr>
          <p:cNvPr id="4" name="Footer Placeholder 3">
            <a:extLst>
              <a:ext uri="{FF2B5EF4-FFF2-40B4-BE49-F238E27FC236}">
                <a16:creationId xmlns:a16="http://schemas.microsoft.com/office/drawing/2014/main" id="{26B4ACF6-39FD-4B08-A7D5-5BFDC37B462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F7C9FD2-2C57-4DE7-8EA4-86DEE80B98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AC623C-86E0-4A85-83FB-F4A716956FD4}" type="slidenum">
              <a:rPr lang="en-US" smtClean="0"/>
              <a:t>‹#›</a:t>
            </a:fld>
            <a:endParaRPr lang="en-US"/>
          </a:p>
        </p:txBody>
      </p:sp>
    </p:spTree>
    <p:extLst>
      <p:ext uri="{BB962C8B-B14F-4D97-AF65-F5344CB8AC3E}">
        <p14:creationId xmlns:p14="http://schemas.microsoft.com/office/powerpoint/2010/main" val="1693955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3722F1-E430-42A1-A473-1759336AECCE}" type="datetimeFigureOut">
              <a:rPr lang="en-US" smtClean="0"/>
              <a:t>5/30/2024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7D7554-D10C-4E29-B8E6-BB7111FA614F}" type="slidenum">
              <a:rPr lang="en-US" smtClean="0"/>
              <a:t>‹#›</a:t>
            </a:fld>
            <a:endParaRPr lang="en-US"/>
          </a:p>
        </p:txBody>
      </p:sp>
    </p:spTree>
    <p:extLst>
      <p:ext uri="{BB962C8B-B14F-4D97-AF65-F5344CB8AC3E}">
        <p14:creationId xmlns:p14="http://schemas.microsoft.com/office/powerpoint/2010/main" val="3517347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7D7554-D10C-4E29-B8E6-BB7111FA614F}" type="slidenum">
              <a:rPr lang="en-US" smtClean="0"/>
              <a:t>1</a:t>
            </a:fld>
            <a:endParaRPr lang="en-US"/>
          </a:p>
        </p:txBody>
      </p:sp>
    </p:spTree>
    <p:extLst>
      <p:ext uri="{BB962C8B-B14F-4D97-AF65-F5344CB8AC3E}">
        <p14:creationId xmlns:p14="http://schemas.microsoft.com/office/powerpoint/2010/main" val="1786322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Always start the discussion with what you are fixing and how that will positively impact DEPARTMENTAL GOALS, such as </a:t>
            </a:r>
            <a:r>
              <a:rPr lang="en-US" b="1">
                <a:cs typeface="Calibri"/>
              </a:rPr>
              <a:t>student satisfaction and possibly sales. </a:t>
            </a:r>
          </a:p>
          <a:p>
            <a:r>
              <a:rPr lang="en-US">
                <a:cs typeface="Calibri"/>
              </a:rPr>
              <a:t>Make sure you have done your homework and  make sure the</a:t>
            </a:r>
            <a:r>
              <a:rPr lang="en-US" b="1">
                <a:cs typeface="Calibri"/>
              </a:rPr>
              <a:t> ask is doable, affordable and high impact. </a:t>
            </a:r>
          </a:p>
          <a:p>
            <a:endParaRPr lang="en-US">
              <a:cs typeface="Calibri"/>
            </a:endParaRPr>
          </a:p>
        </p:txBody>
      </p:sp>
      <p:sp>
        <p:nvSpPr>
          <p:cNvPr id="4" name="Slide Number Placeholder 3"/>
          <p:cNvSpPr>
            <a:spLocks noGrp="1"/>
          </p:cNvSpPr>
          <p:nvPr>
            <p:ph type="sldNum" sz="quarter" idx="5"/>
          </p:nvPr>
        </p:nvSpPr>
        <p:spPr/>
        <p:txBody>
          <a:bodyPr/>
          <a:lstStyle/>
          <a:p>
            <a:fld id="{C37D7554-D10C-4E29-B8E6-BB7111FA614F}" type="slidenum">
              <a:rPr lang="en-US" smtClean="0"/>
              <a:t>14</a:t>
            </a:fld>
            <a:endParaRPr lang="en-US"/>
          </a:p>
        </p:txBody>
      </p:sp>
    </p:spTree>
    <p:extLst>
      <p:ext uri="{BB962C8B-B14F-4D97-AF65-F5344CB8AC3E}">
        <p14:creationId xmlns:p14="http://schemas.microsoft.com/office/powerpoint/2010/main" val="1254998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Things that grow together, go together: A common saying in food pairings that speaks to seasonality and location.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Make sure you spend time looking for the shared goals and work on those first. Everyone feels more valued if they think their needs and aspirations are being valued.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After you develop that good respectful working relationship, work together on your goals.</a:t>
            </a:r>
          </a:p>
          <a:p>
            <a:endParaRPr lang="en-US"/>
          </a:p>
        </p:txBody>
      </p:sp>
      <p:sp>
        <p:nvSpPr>
          <p:cNvPr id="4" name="Slide Number Placeholder 3"/>
          <p:cNvSpPr>
            <a:spLocks noGrp="1"/>
          </p:cNvSpPr>
          <p:nvPr>
            <p:ph type="sldNum" sz="quarter" idx="5"/>
          </p:nvPr>
        </p:nvSpPr>
        <p:spPr/>
        <p:txBody>
          <a:bodyPr/>
          <a:lstStyle/>
          <a:p>
            <a:fld id="{C37D7554-D10C-4E29-B8E6-BB7111FA614F}" type="slidenum">
              <a:rPr lang="en-US" smtClean="0"/>
              <a:t>15</a:t>
            </a:fld>
            <a:endParaRPr lang="en-US"/>
          </a:p>
        </p:txBody>
      </p:sp>
    </p:spTree>
    <p:extLst>
      <p:ext uri="{BB962C8B-B14F-4D97-AF65-F5344CB8AC3E}">
        <p14:creationId xmlns:p14="http://schemas.microsoft.com/office/powerpoint/2010/main" val="4042717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333333"/>
                </a:solidFill>
                <a:highlight>
                  <a:srgbClr val="FFFFFF"/>
                </a:highlight>
                <a:latin typeface="Arial"/>
                <a:cs typeface="Arial"/>
              </a:rPr>
              <a:t>build</a:t>
            </a:r>
            <a:r>
              <a:rPr lang="en-US" b="0" i="0">
                <a:solidFill>
                  <a:srgbClr val="333333"/>
                </a:solidFill>
                <a:effectLst/>
                <a:highlight>
                  <a:srgbClr val="FFFFFF"/>
                </a:highlight>
                <a:latin typeface="Arial"/>
                <a:cs typeface="Arial"/>
              </a:rPr>
              <a:t> a stronger overall knowledge of core ingredients, how to prepare them, and how to recognize the ways in which they can be manipulated. Cooking also gives dietitians more experience seasoning foods with big flavor, low-calorie </a:t>
            </a:r>
            <a:r>
              <a:rPr lang="en-US" b="0" i="0" err="1">
                <a:solidFill>
                  <a:srgbClr val="333333"/>
                </a:solidFill>
                <a:effectLst/>
                <a:highlight>
                  <a:srgbClr val="FFFFFF"/>
                </a:highlight>
                <a:latin typeface="Arial"/>
                <a:cs typeface="Arial"/>
              </a:rPr>
              <a:t>pungents</a:t>
            </a:r>
            <a:r>
              <a:rPr lang="en-US" b="0" i="0">
                <a:solidFill>
                  <a:srgbClr val="333333"/>
                </a:solidFill>
                <a:effectLst/>
                <a:highlight>
                  <a:srgbClr val="FFFFFF"/>
                </a:highlight>
                <a:latin typeface="Arial"/>
                <a:cs typeface="Arial"/>
              </a:rPr>
              <a:t> and aromatics such as alliums (</a:t>
            </a:r>
            <a:r>
              <a:rPr lang="en-US" b="0" i="0" err="1">
                <a:solidFill>
                  <a:srgbClr val="333333"/>
                </a:solidFill>
                <a:effectLst/>
                <a:highlight>
                  <a:srgbClr val="FFFFFF"/>
                </a:highlight>
                <a:latin typeface="Arial"/>
                <a:cs typeface="Arial"/>
              </a:rPr>
              <a:t>eg</a:t>
            </a:r>
            <a:r>
              <a:rPr lang="en-US" b="0" i="0">
                <a:solidFill>
                  <a:srgbClr val="333333"/>
                </a:solidFill>
                <a:effectLst/>
                <a:highlight>
                  <a:srgbClr val="FFFFFF"/>
                </a:highlight>
                <a:latin typeface="Arial"/>
                <a:cs typeface="Arial"/>
              </a:rPr>
              <a:t>, garlic, shallots, scallions), spices, and citrus zests. These items offer many health benefits and few, if any, negatives. There are some of those chef dietitians and dietitians who do lots of demos here!</a:t>
            </a:r>
            <a:endParaRPr lang="en-US">
              <a:latin typeface="Arial"/>
              <a:cs typeface="Arial"/>
            </a:endParaRPr>
          </a:p>
        </p:txBody>
      </p:sp>
      <p:sp>
        <p:nvSpPr>
          <p:cNvPr id="4" name="Slide Number Placeholder 3"/>
          <p:cNvSpPr>
            <a:spLocks noGrp="1"/>
          </p:cNvSpPr>
          <p:nvPr>
            <p:ph type="sldNum" sz="quarter" idx="5"/>
          </p:nvPr>
        </p:nvSpPr>
        <p:spPr/>
        <p:txBody>
          <a:bodyPr/>
          <a:lstStyle/>
          <a:p>
            <a:fld id="{C37D7554-D10C-4E29-B8E6-BB7111FA614F}" type="slidenum">
              <a:rPr lang="en-US" smtClean="0"/>
              <a:t>17</a:t>
            </a:fld>
            <a:endParaRPr lang="en-US"/>
          </a:p>
        </p:txBody>
      </p:sp>
    </p:spTree>
    <p:extLst>
      <p:ext uri="{BB962C8B-B14F-4D97-AF65-F5344CB8AC3E}">
        <p14:creationId xmlns:p14="http://schemas.microsoft.com/office/powerpoint/2010/main" val="3372877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Whether with the chefs or with the students. You need to be in there cooking.   Be seen as a peer, not an outsider to the culinary team.</a:t>
            </a:r>
          </a:p>
        </p:txBody>
      </p:sp>
      <p:sp>
        <p:nvSpPr>
          <p:cNvPr id="4" name="Slide Number Placeholder 3"/>
          <p:cNvSpPr>
            <a:spLocks noGrp="1"/>
          </p:cNvSpPr>
          <p:nvPr>
            <p:ph type="sldNum" sz="quarter" idx="5"/>
          </p:nvPr>
        </p:nvSpPr>
        <p:spPr/>
        <p:txBody>
          <a:bodyPr/>
          <a:lstStyle/>
          <a:p>
            <a:fld id="{C37D7554-D10C-4E29-B8E6-BB7111FA614F}" type="slidenum">
              <a:rPr lang="en-US" smtClean="0"/>
              <a:t>18</a:t>
            </a:fld>
            <a:endParaRPr lang="en-US"/>
          </a:p>
        </p:txBody>
      </p:sp>
    </p:spTree>
    <p:extLst>
      <p:ext uri="{BB962C8B-B14F-4D97-AF65-F5344CB8AC3E}">
        <p14:creationId xmlns:p14="http://schemas.microsoft.com/office/powerpoint/2010/main" val="352543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a:ea typeface="Calibri"/>
                <a:cs typeface="Calibri"/>
              </a:rPr>
              <a:t>Find people that can help you  get the skills</a:t>
            </a:r>
          </a:p>
        </p:txBody>
      </p:sp>
      <p:sp>
        <p:nvSpPr>
          <p:cNvPr id="4" name="Slide Number Placeholder 3"/>
          <p:cNvSpPr>
            <a:spLocks noGrp="1"/>
          </p:cNvSpPr>
          <p:nvPr>
            <p:ph type="sldNum" sz="quarter" idx="5"/>
          </p:nvPr>
        </p:nvSpPr>
        <p:spPr/>
        <p:txBody>
          <a:bodyPr/>
          <a:lstStyle/>
          <a:p>
            <a:fld id="{C37D7554-D10C-4E29-B8E6-BB7111FA614F}" type="slidenum">
              <a:rPr lang="en-US" smtClean="0"/>
              <a:t>19</a:t>
            </a:fld>
            <a:endParaRPr lang="en-US"/>
          </a:p>
        </p:txBody>
      </p:sp>
    </p:spTree>
    <p:extLst>
      <p:ext uri="{BB962C8B-B14F-4D97-AF65-F5344CB8AC3E}">
        <p14:creationId xmlns:p14="http://schemas.microsoft.com/office/powerpoint/2010/main" val="29843825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Make sure you come up with realistic and fresh ideas based on a foundation of personal culinary skills you have built. </a:t>
            </a:r>
          </a:p>
          <a:p>
            <a:r>
              <a:rPr lang="en-US"/>
              <a:t>For the chef this can  build their confidence in the dietitian.</a:t>
            </a:r>
            <a:endParaRPr lang="en-US">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C37D7554-D10C-4E29-B8E6-BB7111FA614F}" type="slidenum">
              <a:rPr lang="en-US" smtClean="0"/>
              <a:t>20</a:t>
            </a:fld>
            <a:endParaRPr lang="en-US"/>
          </a:p>
        </p:txBody>
      </p:sp>
    </p:spTree>
    <p:extLst>
      <p:ext uri="{BB962C8B-B14F-4D97-AF65-F5344CB8AC3E}">
        <p14:creationId xmlns:p14="http://schemas.microsoft.com/office/powerpoint/2010/main" val="3254604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Get the word out about your culinary staff. Sing their praises though pictures of the FOOD!</a:t>
            </a:r>
          </a:p>
          <a:p>
            <a:r>
              <a:rPr lang="en-US">
                <a:ea typeface="Calibri"/>
                <a:cs typeface="Calibri"/>
              </a:rPr>
              <a:t>Have your team take good pictures of the healthier items or those that you supported development of. Everyone loves positive press.  Everyone needs some praise. </a:t>
            </a:r>
          </a:p>
        </p:txBody>
      </p:sp>
      <p:sp>
        <p:nvSpPr>
          <p:cNvPr id="4" name="Slide Number Placeholder 3"/>
          <p:cNvSpPr>
            <a:spLocks noGrp="1"/>
          </p:cNvSpPr>
          <p:nvPr>
            <p:ph type="sldNum" sz="quarter" idx="5"/>
          </p:nvPr>
        </p:nvSpPr>
        <p:spPr/>
        <p:txBody>
          <a:bodyPr/>
          <a:lstStyle/>
          <a:p>
            <a:fld id="{C37D7554-D10C-4E29-B8E6-BB7111FA614F}" type="slidenum">
              <a:rPr lang="en-US" smtClean="0"/>
              <a:t>21</a:t>
            </a:fld>
            <a:endParaRPr lang="en-US"/>
          </a:p>
        </p:txBody>
      </p:sp>
    </p:spTree>
    <p:extLst>
      <p:ext uri="{BB962C8B-B14F-4D97-AF65-F5344CB8AC3E}">
        <p14:creationId xmlns:p14="http://schemas.microsoft.com/office/powerpoint/2010/main" val="8309537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Time and money </a:t>
            </a:r>
          </a:p>
          <a:p>
            <a:r>
              <a:rPr lang="en-US"/>
              <a:t>Look at where you want to be with the menu changes and work backwards to develop an achievable timeline. </a:t>
            </a:r>
            <a:endParaRPr lang="en-US">
              <a:cs typeface="Calibri"/>
            </a:endParaRPr>
          </a:p>
          <a:p>
            <a:r>
              <a:rPr lang="en-US">
                <a:cs typeface="Calibri"/>
              </a:rPr>
              <a:t>What are the challenges? </a:t>
            </a:r>
          </a:p>
          <a:p>
            <a:endParaRPr lang="en-US">
              <a:cs typeface="Calibri"/>
            </a:endParaRPr>
          </a:p>
        </p:txBody>
      </p:sp>
      <p:sp>
        <p:nvSpPr>
          <p:cNvPr id="4" name="Slide Number Placeholder 3"/>
          <p:cNvSpPr>
            <a:spLocks noGrp="1"/>
          </p:cNvSpPr>
          <p:nvPr>
            <p:ph type="sldNum" sz="quarter" idx="5"/>
          </p:nvPr>
        </p:nvSpPr>
        <p:spPr/>
        <p:txBody>
          <a:bodyPr/>
          <a:lstStyle/>
          <a:p>
            <a:fld id="{C37D7554-D10C-4E29-B8E6-BB7111FA614F}" type="slidenum">
              <a:rPr lang="en-US" smtClean="0"/>
              <a:t>22</a:t>
            </a:fld>
            <a:endParaRPr lang="en-US"/>
          </a:p>
        </p:txBody>
      </p:sp>
    </p:spTree>
    <p:extLst>
      <p:ext uri="{BB962C8B-B14F-4D97-AF65-F5344CB8AC3E}">
        <p14:creationId xmlns:p14="http://schemas.microsoft.com/office/powerpoint/2010/main" val="2166516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 can feel some of you saying, I just don’t have time.  Cooking demos, learning more about food  yikes!</a:t>
            </a:r>
          </a:p>
          <a:p>
            <a:r>
              <a:rPr lang="en-US">
                <a:ea typeface="Calibri"/>
                <a:cs typeface="Calibri"/>
              </a:rPr>
              <a:t>Find helpers with similar interests!!!</a:t>
            </a:r>
          </a:p>
          <a:p>
            <a:r>
              <a:rPr lang="en-US">
                <a:ea typeface="Calibri"/>
                <a:cs typeface="Calibri"/>
              </a:rPr>
              <a:t>Use interns use interns use interns. If you don’t have interns use students.</a:t>
            </a:r>
          </a:p>
          <a:p>
            <a:r>
              <a:rPr lang="en-US">
                <a:ea typeface="Calibri"/>
                <a:cs typeface="Calibri"/>
              </a:rPr>
              <a:t>Chefs like to help educate interns and students so let them start  cooking and working with the culinary staff  be part of their internship </a:t>
            </a:r>
          </a:p>
        </p:txBody>
      </p:sp>
      <p:sp>
        <p:nvSpPr>
          <p:cNvPr id="4" name="Slide Number Placeholder 3"/>
          <p:cNvSpPr>
            <a:spLocks noGrp="1"/>
          </p:cNvSpPr>
          <p:nvPr>
            <p:ph type="sldNum" sz="quarter" idx="5"/>
          </p:nvPr>
        </p:nvSpPr>
        <p:spPr/>
        <p:txBody>
          <a:bodyPr/>
          <a:lstStyle/>
          <a:p>
            <a:fld id="{C37D7554-D10C-4E29-B8E6-BB7111FA614F}" type="slidenum">
              <a:rPr lang="en-US" smtClean="0"/>
              <a:t>23</a:t>
            </a:fld>
            <a:endParaRPr lang="en-US"/>
          </a:p>
        </p:txBody>
      </p:sp>
    </p:spTree>
    <p:extLst>
      <p:ext uri="{BB962C8B-B14F-4D97-AF65-F5344CB8AC3E}">
        <p14:creationId xmlns:p14="http://schemas.microsoft.com/office/powerpoint/2010/main" val="41940430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don’t have the money or bandwidth for our chefs to spend time " building "a relationship with the dietitian. You can bring guest chefs in and have them do the demo. Look to your prime vendor to get guest chefs or even the community.</a:t>
            </a:r>
          </a:p>
          <a:p>
            <a:r>
              <a:rPr lang="en-US">
                <a:cs typeface="Calibri"/>
              </a:rPr>
              <a:t>If you want more vegan recipes on the menu items reach out to  Humane society or  reach out to local vegan cook book  authors or vegan restaurant owners.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37D7554-D10C-4E29-B8E6-BB7111FA614F}" type="slidenum">
              <a:rPr lang="en-US" smtClean="0"/>
              <a:t>24</a:t>
            </a:fld>
            <a:endParaRPr lang="en-US"/>
          </a:p>
        </p:txBody>
      </p:sp>
    </p:spTree>
    <p:extLst>
      <p:ext uri="{BB962C8B-B14F-4D97-AF65-F5344CB8AC3E}">
        <p14:creationId xmlns:p14="http://schemas.microsoft.com/office/powerpoint/2010/main" val="121011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7D7554-D10C-4E29-B8E6-BB7111FA614F}" type="slidenum">
              <a:rPr lang="en-US" smtClean="0"/>
              <a:t>2</a:t>
            </a:fld>
            <a:endParaRPr lang="en-US"/>
          </a:p>
        </p:txBody>
      </p:sp>
    </p:spTree>
    <p:extLst>
      <p:ext uri="{BB962C8B-B14F-4D97-AF65-F5344CB8AC3E}">
        <p14:creationId xmlns:p14="http://schemas.microsoft.com/office/powerpoint/2010/main" val="2004795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Bring in guest chefs to help with the work and enhance the chefs education on campus. This will align with your goals and give the chefs new ideas and sometimes really decrease their workload.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C37D7554-D10C-4E29-B8E6-BB7111FA614F}" type="slidenum">
              <a:rPr lang="en-US" smtClean="0"/>
              <a:t>25</a:t>
            </a:fld>
            <a:endParaRPr lang="en-US"/>
          </a:p>
        </p:txBody>
      </p:sp>
    </p:spTree>
    <p:extLst>
      <p:ext uri="{BB962C8B-B14F-4D97-AF65-F5344CB8AC3E}">
        <p14:creationId xmlns:p14="http://schemas.microsoft.com/office/powerpoint/2010/main" val="2336505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Don’t overlook your own chefs though.</a:t>
            </a:r>
            <a:endParaRPr lang="en-US"/>
          </a:p>
          <a:p>
            <a:r>
              <a:rPr lang="en-US">
                <a:cs typeface="Calibri"/>
              </a:rPr>
              <a:t>Give your chefs a platform to shine. Some love to cook in front of others. Others just like working with students. See what they enjoy and develop </a:t>
            </a:r>
            <a:r>
              <a:rPr lang="en-US" err="1">
                <a:cs typeface="Calibri"/>
              </a:rPr>
              <a:t>experinces</a:t>
            </a:r>
            <a:r>
              <a:rPr lang="en-US">
                <a:cs typeface="Calibri"/>
              </a:rPr>
              <a:t> based on that. </a:t>
            </a:r>
            <a:endParaRPr lang="en-US"/>
          </a:p>
        </p:txBody>
      </p:sp>
      <p:sp>
        <p:nvSpPr>
          <p:cNvPr id="4" name="Slide Number Placeholder 3"/>
          <p:cNvSpPr>
            <a:spLocks noGrp="1"/>
          </p:cNvSpPr>
          <p:nvPr>
            <p:ph type="sldNum" sz="quarter" idx="5"/>
          </p:nvPr>
        </p:nvSpPr>
        <p:spPr/>
        <p:txBody>
          <a:bodyPr/>
          <a:lstStyle/>
          <a:p>
            <a:fld id="{C37D7554-D10C-4E29-B8E6-BB7111FA614F}" type="slidenum">
              <a:rPr lang="en-US" smtClean="0"/>
              <a:t>26</a:t>
            </a:fld>
            <a:endParaRPr lang="en-US"/>
          </a:p>
        </p:txBody>
      </p:sp>
    </p:spTree>
    <p:extLst>
      <p:ext uri="{BB962C8B-B14F-4D97-AF65-F5344CB8AC3E}">
        <p14:creationId xmlns:p14="http://schemas.microsoft.com/office/powerpoint/2010/main" val="12067713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What better way to build your relationship with the chefs on campus than to involve students in the development of recipes and demos. </a:t>
            </a:r>
          </a:p>
          <a:p>
            <a:r>
              <a:rPr lang="en-US">
                <a:ea typeface="Calibri"/>
                <a:cs typeface="Calibri"/>
              </a:rPr>
              <a:t>You guiding the students and answering questions about nutrition and the chef imparting his knowledge of the food. </a:t>
            </a:r>
          </a:p>
          <a:p>
            <a:r>
              <a:rPr lang="en-US">
                <a:ea typeface="Calibri"/>
                <a:cs typeface="Calibri"/>
              </a:rPr>
              <a:t>This is a great thing to do with the allergy students on campus to develop the rapport between the chef and the students with special dietary needs. </a:t>
            </a:r>
          </a:p>
          <a:p>
            <a:r>
              <a:rPr lang="en-US">
                <a:ea typeface="Calibri"/>
                <a:cs typeface="Calibri"/>
              </a:rPr>
              <a:t>Also great jumping off point for special dietary needs  like Halal. Helping the students that follow the Halal diet see that your chef understands the principles and can do a demo that falls inline with their religious beliefs. </a:t>
            </a:r>
          </a:p>
        </p:txBody>
      </p:sp>
      <p:sp>
        <p:nvSpPr>
          <p:cNvPr id="4" name="Slide Number Placeholder 3"/>
          <p:cNvSpPr>
            <a:spLocks noGrp="1"/>
          </p:cNvSpPr>
          <p:nvPr>
            <p:ph type="sldNum" sz="quarter" idx="5"/>
          </p:nvPr>
        </p:nvSpPr>
        <p:spPr/>
        <p:txBody>
          <a:bodyPr/>
          <a:lstStyle/>
          <a:p>
            <a:fld id="{C37D7554-D10C-4E29-B8E6-BB7111FA614F}" type="slidenum">
              <a:rPr lang="en-US" smtClean="0"/>
              <a:t>27</a:t>
            </a:fld>
            <a:endParaRPr lang="en-US"/>
          </a:p>
        </p:txBody>
      </p:sp>
    </p:spTree>
    <p:extLst>
      <p:ext uri="{BB962C8B-B14F-4D97-AF65-F5344CB8AC3E}">
        <p14:creationId xmlns:p14="http://schemas.microsoft.com/office/powerpoint/2010/main" val="2193106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To recap</a:t>
            </a:r>
            <a:endParaRPr lang="en-US"/>
          </a:p>
          <a:p>
            <a:endParaRPr lang="en-US"/>
          </a:p>
          <a:p>
            <a:r>
              <a:rPr lang="en-US"/>
              <a:t>Make sure there is overall guidance regarding nutrition and special diets that exists at a departmental level, so that these goals are EVERYONE’S GOALS, and not perceived to be your own personal agenda.</a:t>
            </a:r>
          </a:p>
          <a:p>
            <a:endParaRPr lang="en-US"/>
          </a:p>
          <a:p>
            <a:r>
              <a:rPr lang="en-US"/>
              <a:t>Really pay attention to departmental goals. What is the long term plan for the food service? How can your collaboration with the chef and the overall menu development help you both?</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C37D7554-D10C-4E29-B8E6-BB7111FA614F}" type="slidenum">
              <a:rPr lang="en-US" smtClean="0"/>
              <a:t>30</a:t>
            </a:fld>
            <a:endParaRPr lang="en-US"/>
          </a:p>
        </p:txBody>
      </p:sp>
    </p:spTree>
    <p:extLst>
      <p:ext uri="{BB962C8B-B14F-4D97-AF65-F5344CB8AC3E}">
        <p14:creationId xmlns:p14="http://schemas.microsoft.com/office/powerpoint/2010/main" val="31087452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mn-lt"/>
                <a:ea typeface="+mn-ea"/>
                <a:cs typeface="Calibri"/>
              </a:rPr>
              <a:t>Get more experience with cooking and follow culinary trends</a:t>
            </a:r>
            <a:endParaRPr lang="en-US"/>
          </a:p>
          <a:p>
            <a:endParaRPr lang="en-US"/>
          </a:p>
        </p:txBody>
      </p:sp>
      <p:sp>
        <p:nvSpPr>
          <p:cNvPr id="4" name="Slide Number Placeholder 3"/>
          <p:cNvSpPr>
            <a:spLocks noGrp="1"/>
          </p:cNvSpPr>
          <p:nvPr>
            <p:ph type="sldNum" sz="quarter" idx="5"/>
          </p:nvPr>
        </p:nvSpPr>
        <p:spPr/>
        <p:txBody>
          <a:bodyPr/>
          <a:lstStyle/>
          <a:p>
            <a:fld id="{C37D7554-D10C-4E29-B8E6-BB7111FA614F}" type="slidenum">
              <a:rPr lang="en-US" smtClean="0"/>
              <a:t>31</a:t>
            </a:fld>
            <a:endParaRPr lang="en-US"/>
          </a:p>
        </p:txBody>
      </p:sp>
    </p:spTree>
    <p:extLst>
      <p:ext uri="{BB962C8B-B14F-4D97-AF65-F5344CB8AC3E}">
        <p14:creationId xmlns:p14="http://schemas.microsoft.com/office/powerpoint/2010/main" val="2068753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common for individuals feel their challenges are not understood by others on the team.  A good practice is to be intentional about listening and understanding the circumstances of others to improve the capacity for them to reciprocate by understanding yours.</a:t>
            </a:r>
          </a:p>
        </p:txBody>
      </p:sp>
      <p:sp>
        <p:nvSpPr>
          <p:cNvPr id="4" name="Slide Number Placeholder 3"/>
          <p:cNvSpPr>
            <a:spLocks noGrp="1"/>
          </p:cNvSpPr>
          <p:nvPr>
            <p:ph type="sldNum" sz="quarter" idx="5"/>
          </p:nvPr>
        </p:nvSpPr>
        <p:spPr/>
        <p:txBody>
          <a:bodyPr/>
          <a:lstStyle/>
          <a:p>
            <a:fld id="{C37D7554-D10C-4E29-B8E6-BB7111FA614F}" type="slidenum">
              <a:rPr lang="en-US" smtClean="0"/>
              <a:t>3</a:t>
            </a:fld>
            <a:endParaRPr lang="en-US"/>
          </a:p>
        </p:txBody>
      </p:sp>
    </p:spTree>
    <p:extLst>
      <p:ext uri="{BB962C8B-B14F-4D97-AF65-F5344CB8AC3E}">
        <p14:creationId xmlns:p14="http://schemas.microsoft.com/office/powerpoint/2010/main" val="2691216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Working on your cooking acumen can help your relationship with the culinary staff.</a:t>
            </a:r>
          </a:p>
        </p:txBody>
      </p:sp>
      <p:sp>
        <p:nvSpPr>
          <p:cNvPr id="4" name="Slide Number Placeholder 3"/>
          <p:cNvSpPr>
            <a:spLocks noGrp="1"/>
          </p:cNvSpPr>
          <p:nvPr>
            <p:ph type="sldNum" sz="quarter" idx="5"/>
          </p:nvPr>
        </p:nvSpPr>
        <p:spPr/>
        <p:txBody>
          <a:bodyPr/>
          <a:lstStyle/>
          <a:p>
            <a:fld id="{C37D7554-D10C-4E29-B8E6-BB7111FA614F}" type="slidenum">
              <a:rPr lang="en-US" smtClean="0"/>
              <a:t>4</a:t>
            </a:fld>
            <a:endParaRPr lang="en-US"/>
          </a:p>
        </p:txBody>
      </p:sp>
    </p:spTree>
    <p:extLst>
      <p:ext uri="{BB962C8B-B14F-4D97-AF65-F5344CB8AC3E}">
        <p14:creationId xmlns:p14="http://schemas.microsoft.com/office/powerpoint/2010/main" val="3831169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These are some of the chefs I have met or worked with or just plain admire</a:t>
            </a:r>
          </a:p>
        </p:txBody>
      </p:sp>
      <p:sp>
        <p:nvSpPr>
          <p:cNvPr id="4" name="Slide Number Placeholder 3"/>
          <p:cNvSpPr>
            <a:spLocks noGrp="1"/>
          </p:cNvSpPr>
          <p:nvPr>
            <p:ph type="sldNum" sz="quarter" idx="5"/>
          </p:nvPr>
        </p:nvSpPr>
        <p:spPr/>
        <p:txBody>
          <a:bodyPr/>
          <a:lstStyle/>
          <a:p>
            <a:fld id="{C37D7554-D10C-4E29-B8E6-BB7111FA614F}" type="slidenum">
              <a:rPr lang="en-US" smtClean="0"/>
              <a:t>6</a:t>
            </a:fld>
            <a:endParaRPr lang="en-US"/>
          </a:p>
        </p:txBody>
      </p:sp>
    </p:spTree>
    <p:extLst>
      <p:ext uri="{BB962C8B-B14F-4D97-AF65-F5344CB8AC3E}">
        <p14:creationId xmlns:p14="http://schemas.microsoft.com/office/powerpoint/2010/main" val="718524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Use your leadership skills to guide others towards departmental goals, and avoid being viewed as a “food hater”.</a:t>
            </a:r>
          </a:p>
          <a:p>
            <a:endParaRPr lang="en-US">
              <a:ea typeface="Calibri"/>
              <a:cs typeface="Calibri"/>
            </a:endParaRPr>
          </a:p>
          <a:p>
            <a:r>
              <a:rPr lang="en-US">
                <a:ea typeface="Calibri"/>
                <a:cs typeface="Calibri"/>
              </a:rPr>
              <a:t>Make sure you leave your judgement about food at home. Really understand “all foods fit” but all may not fit with certain goals. Approach the chef/dietitian relationship from a food loving lens. Make sure you examine your ideas prejudices  and challenge some of them if its an issue.</a:t>
            </a:r>
          </a:p>
          <a:p>
            <a:endParaRPr lang="en-US">
              <a:ea typeface="Calibri"/>
              <a:cs typeface="Calibri"/>
            </a:endParaRPr>
          </a:p>
          <a:p>
            <a:r>
              <a:rPr lang="en-US"/>
              <a:t>I always find that it's more about how you ask, rather than what you ask</a:t>
            </a:r>
            <a:endParaRPr lang="en-US">
              <a:cs typeface="Calibri"/>
            </a:endParaRPr>
          </a:p>
        </p:txBody>
      </p:sp>
      <p:sp>
        <p:nvSpPr>
          <p:cNvPr id="4" name="Slide Number Placeholder 3"/>
          <p:cNvSpPr>
            <a:spLocks noGrp="1"/>
          </p:cNvSpPr>
          <p:nvPr>
            <p:ph type="sldNum" sz="quarter" idx="5"/>
          </p:nvPr>
        </p:nvSpPr>
        <p:spPr/>
        <p:txBody>
          <a:bodyPr/>
          <a:lstStyle/>
          <a:p>
            <a:fld id="{C37D7554-D10C-4E29-B8E6-BB7111FA614F}" type="slidenum">
              <a:rPr lang="en-US" smtClean="0"/>
              <a:t>9</a:t>
            </a:fld>
            <a:endParaRPr lang="en-US"/>
          </a:p>
        </p:txBody>
      </p:sp>
    </p:spTree>
    <p:extLst>
      <p:ext uri="{BB962C8B-B14F-4D97-AF65-F5344CB8AC3E}">
        <p14:creationId xmlns:p14="http://schemas.microsoft.com/office/powerpoint/2010/main" val="337900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Make sure the department has clear direction and policy regarding food, nutrition, and special dietary needs.   This direction should be a DEPARTMENTAL direction, and not seen as a personal objective to be accepted or rejected based on the views of a single person.</a:t>
            </a:r>
          </a:p>
        </p:txBody>
      </p:sp>
      <p:sp>
        <p:nvSpPr>
          <p:cNvPr id="4" name="Slide Number Placeholder 3"/>
          <p:cNvSpPr>
            <a:spLocks noGrp="1"/>
          </p:cNvSpPr>
          <p:nvPr>
            <p:ph type="sldNum" sz="quarter" idx="5"/>
          </p:nvPr>
        </p:nvSpPr>
        <p:spPr/>
        <p:txBody>
          <a:bodyPr/>
          <a:lstStyle/>
          <a:p>
            <a:fld id="{C37D7554-D10C-4E29-B8E6-BB7111FA614F}" type="slidenum">
              <a:rPr lang="en-US" smtClean="0"/>
              <a:t>10</a:t>
            </a:fld>
            <a:endParaRPr lang="en-US"/>
          </a:p>
        </p:txBody>
      </p:sp>
    </p:spTree>
    <p:extLst>
      <p:ext uri="{BB962C8B-B14F-4D97-AF65-F5344CB8AC3E}">
        <p14:creationId xmlns:p14="http://schemas.microsoft.com/office/powerpoint/2010/main" val="255382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Minimize talk of undesirable habits early on….focus on progress being made, the benefits of collaboration.</a:t>
            </a:r>
          </a:p>
        </p:txBody>
      </p:sp>
      <p:sp>
        <p:nvSpPr>
          <p:cNvPr id="4" name="Slide Number Placeholder 3"/>
          <p:cNvSpPr>
            <a:spLocks noGrp="1"/>
          </p:cNvSpPr>
          <p:nvPr>
            <p:ph type="sldNum" sz="quarter" idx="5"/>
          </p:nvPr>
        </p:nvSpPr>
        <p:spPr/>
        <p:txBody>
          <a:bodyPr/>
          <a:lstStyle/>
          <a:p>
            <a:fld id="{C37D7554-D10C-4E29-B8E6-BB7111FA614F}" type="slidenum">
              <a:rPr lang="en-US" smtClean="0"/>
              <a:t>11</a:t>
            </a:fld>
            <a:endParaRPr lang="en-US"/>
          </a:p>
        </p:txBody>
      </p:sp>
    </p:spTree>
    <p:extLst>
      <p:ext uri="{BB962C8B-B14F-4D97-AF65-F5344CB8AC3E}">
        <p14:creationId xmlns:p14="http://schemas.microsoft.com/office/powerpoint/2010/main" val="717341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Establish yourself in the kitchen.  Learn about the production process, equipment, challenges.  Teach your craft to the culinary staff, explaining how the body utilizes food, what helps, what problems exist from nutrition standpoint……food allergies, religious diets, cardiac, diabetes, long term impacts of poor nutrition.</a:t>
            </a:r>
          </a:p>
          <a:p>
            <a:r>
              <a:rPr lang="en-US"/>
              <a:t>Its important to have an admiration and respect for the role a chef, or the culinary staff in general, play in getting delicious food on the table.</a:t>
            </a:r>
            <a:endParaRPr lang="en-US">
              <a:cs typeface="Calibri"/>
            </a:endParaRPr>
          </a:p>
        </p:txBody>
      </p:sp>
      <p:sp>
        <p:nvSpPr>
          <p:cNvPr id="4" name="Slide Number Placeholder 3"/>
          <p:cNvSpPr>
            <a:spLocks noGrp="1"/>
          </p:cNvSpPr>
          <p:nvPr>
            <p:ph type="sldNum" sz="quarter" idx="5"/>
          </p:nvPr>
        </p:nvSpPr>
        <p:spPr/>
        <p:txBody>
          <a:bodyPr/>
          <a:lstStyle/>
          <a:p>
            <a:fld id="{C37D7554-D10C-4E29-B8E6-BB7111FA614F}" type="slidenum">
              <a:rPr lang="en-US" smtClean="0"/>
              <a:t>12</a:t>
            </a:fld>
            <a:endParaRPr lang="en-US"/>
          </a:p>
        </p:txBody>
      </p:sp>
    </p:spTree>
    <p:extLst>
      <p:ext uri="{BB962C8B-B14F-4D97-AF65-F5344CB8AC3E}">
        <p14:creationId xmlns:p14="http://schemas.microsoft.com/office/powerpoint/2010/main" val="108417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596243586"/>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1592886875"/>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169087240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5" y="503852"/>
            <a:ext cx="9150675" cy="1427585"/>
          </a:xfrm>
        </p:spPr>
        <p:txBody>
          <a:bodyPr lIns="0">
            <a:normAutofit/>
          </a:bodyPr>
          <a:lstStyle>
            <a:lvl1pPr>
              <a:defRPr sz="3600"/>
            </a:lvl1pPr>
          </a:lstStyle>
          <a:p>
            <a:r>
              <a:rPr lang="en-US"/>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50153" y="2108722"/>
            <a:ext cx="8552264" cy="4119463"/>
          </a:xfrm>
        </p:spPr>
        <p:txBody>
          <a:bodyPr lIns="0" tIns="0" rIns="0" bIns="0">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5DABAFC1-3E76-DCE6-3A6D-E0020C5BE8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6190481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1">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55583" y="737115"/>
            <a:ext cx="4640418" cy="5407091"/>
          </a:xfrm>
        </p:spPr>
        <p:txBody>
          <a:bodyPr lIns="0">
            <a:normAutofit/>
          </a:bodyPr>
          <a:lstStyle>
            <a:lvl1pPr>
              <a:defRPr sz="3600"/>
            </a:lvl1pPr>
          </a:lstStyle>
          <a:p>
            <a:r>
              <a:rPr lang="en-US"/>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6388461" y="737115"/>
            <a:ext cx="4449712" cy="5407091"/>
          </a:xfrm>
        </p:spPr>
        <p:txBody>
          <a:bodyPr lIns="0" tIns="0" rIns="0" bIns="0" anchor="ctr">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4E9F5D75-1D8F-F695-81F8-4A6D0C67821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2725219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hank you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4" y="690511"/>
            <a:ext cx="4964671" cy="5253089"/>
          </a:xfrm>
        </p:spPr>
        <p:txBody>
          <a:bodyPr anchor="b">
            <a:normAutofit/>
          </a:bodyPr>
          <a:lstStyle>
            <a:lvl1pPr>
              <a:defRPr sz="6000">
                <a:solidFill>
                  <a:schemeClr val="bg1"/>
                </a:solidFill>
              </a:defRPr>
            </a:lvl1pPr>
          </a:lstStyle>
          <a:p>
            <a:r>
              <a:rPr lang="en-US"/>
              <a:t>Click to add title</a:t>
            </a:r>
          </a:p>
        </p:txBody>
      </p:sp>
      <p:sp>
        <p:nvSpPr>
          <p:cNvPr id="10" name="Content Placeholder 9">
            <a:extLst>
              <a:ext uri="{FF2B5EF4-FFF2-40B4-BE49-F238E27FC236}">
                <a16:creationId xmlns:a16="http://schemas.microsoft.com/office/drawing/2014/main" id="{AD608249-3D60-D3B2-68C5-778D0EA18F2D}"/>
              </a:ext>
            </a:extLst>
          </p:cNvPr>
          <p:cNvSpPr>
            <a:spLocks noGrp="1"/>
          </p:cNvSpPr>
          <p:nvPr>
            <p:ph sz="quarter" idx="10" hasCustomPrompt="1"/>
          </p:nvPr>
        </p:nvSpPr>
        <p:spPr>
          <a:xfrm>
            <a:off x="6282286" y="690465"/>
            <a:ext cx="4784372" cy="5253089"/>
          </a:xfrm>
        </p:spPr>
        <p:txBody>
          <a:bodyPr anchor="ctr">
            <a:normAutofit/>
          </a:bodyPr>
          <a:lstStyle>
            <a:lvl1pPr marL="0" indent="0">
              <a:lnSpc>
                <a:spcPct val="100000"/>
              </a:lnSpc>
              <a:spcBef>
                <a:spcPts val="0"/>
              </a:spcBef>
              <a:spcAft>
                <a:spcPts val="1200"/>
              </a:spcAft>
              <a:buNone/>
              <a:defRPr sz="2000">
                <a:solidFill>
                  <a:schemeClr val="bg1"/>
                </a:solidFill>
              </a:defRPr>
            </a:lvl1pPr>
            <a:lvl2pPr marL="742950" indent="-285750">
              <a:lnSpc>
                <a:spcPct val="100000"/>
              </a:lnSpc>
              <a:spcBef>
                <a:spcPts val="0"/>
              </a:spcBef>
              <a:spcAft>
                <a:spcPts val="1200"/>
              </a:spcAft>
              <a:buFont typeface="Arial" panose="020B0604020202020204" pitchFamily="34" charset="0"/>
              <a:buChar char="•"/>
              <a:defRPr sz="1800">
                <a:solidFill>
                  <a:schemeClr val="bg1"/>
                </a:solidFill>
              </a:defRPr>
            </a:lvl2pPr>
            <a:lvl3pPr marL="1200150" indent="-285750">
              <a:lnSpc>
                <a:spcPct val="100000"/>
              </a:lnSpc>
              <a:spcBef>
                <a:spcPts val="0"/>
              </a:spcBef>
              <a:spcAft>
                <a:spcPts val="1200"/>
              </a:spcAft>
              <a:buFont typeface="Arial" panose="020B0604020202020204" pitchFamily="34" charset="0"/>
              <a:buChar char="•"/>
              <a:defRPr sz="1600">
                <a:solidFill>
                  <a:schemeClr val="bg1"/>
                </a:solidFill>
              </a:defRPr>
            </a:lvl3pPr>
            <a:lvl4pPr marL="1657350" indent="-285750">
              <a:lnSpc>
                <a:spcPct val="100000"/>
              </a:lnSpc>
              <a:spcBef>
                <a:spcPts val="0"/>
              </a:spcBef>
              <a:spcAft>
                <a:spcPts val="1200"/>
              </a:spcAft>
              <a:buFont typeface="Arial" panose="020B0604020202020204" pitchFamily="34" charset="0"/>
              <a:buChar char="•"/>
              <a:defRPr sz="1400">
                <a:solidFill>
                  <a:schemeClr val="bg1"/>
                </a:solidFill>
              </a:defRPr>
            </a:lvl4pPr>
            <a:lvl5pPr marL="2114550" indent="-285750">
              <a:lnSpc>
                <a:spcPct val="100000"/>
              </a:lnSpc>
              <a:spcBef>
                <a:spcPts val="0"/>
              </a:spcBef>
              <a:spcAft>
                <a:spcPts val="1200"/>
              </a:spcAft>
              <a:buFont typeface="Arial" panose="020B0604020202020204" pitchFamily="34" charset="0"/>
              <a:buChar char="•"/>
              <a:defRPr sz="1400">
                <a:solidFill>
                  <a:schemeClr val="bg1"/>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13489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5" y="690511"/>
            <a:ext cx="5185821" cy="5253089"/>
          </a:xfrm>
        </p:spPr>
        <p:txBody>
          <a:bodyPr anchor="b">
            <a:normAutofit/>
          </a:bodyPr>
          <a:lstStyle>
            <a:lvl1pPr>
              <a:defRPr sz="6000">
                <a:solidFill>
                  <a:schemeClr val="bg1"/>
                </a:solidFill>
              </a:defRPr>
            </a:lvl1pPr>
          </a:lstStyle>
          <a:p>
            <a:r>
              <a:rPr lang="en-US"/>
              <a:t>Click to add title</a:t>
            </a:r>
          </a:p>
        </p:txBody>
      </p:sp>
    </p:spTree>
    <p:extLst>
      <p:ext uri="{BB962C8B-B14F-4D97-AF65-F5344CB8AC3E}">
        <p14:creationId xmlns:p14="http://schemas.microsoft.com/office/powerpoint/2010/main" val="2586081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Tab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a:t>Click to add title</a:t>
            </a:r>
          </a:p>
        </p:txBody>
      </p:sp>
      <p:sp>
        <p:nvSpPr>
          <p:cNvPr id="9" name="Table Placeholder 8">
            <a:extLst>
              <a:ext uri="{FF2B5EF4-FFF2-40B4-BE49-F238E27FC236}">
                <a16:creationId xmlns:a16="http://schemas.microsoft.com/office/drawing/2014/main" id="{CB43608F-0A38-CF4A-4B3B-F1212E786FDE}"/>
              </a:ext>
            </a:extLst>
          </p:cNvPr>
          <p:cNvSpPr>
            <a:spLocks noGrp="1"/>
          </p:cNvSpPr>
          <p:nvPr>
            <p:ph type="tbl" sz="quarter" idx="10"/>
          </p:nvPr>
        </p:nvSpPr>
        <p:spPr>
          <a:xfrm>
            <a:off x="1487488" y="2057400"/>
            <a:ext cx="9790112" cy="3886200"/>
          </a:xfrm>
        </p:spPr>
        <p:txBody>
          <a:bodyPr>
            <a:normAutofit/>
          </a:bodyPr>
          <a:lstStyle>
            <a:lvl1pPr>
              <a:defRPr sz="2400"/>
            </a:lvl1pPr>
          </a:lstStyle>
          <a:p>
            <a:r>
              <a:rPr lang="en-US"/>
              <a:t>Click icon to add table</a:t>
            </a:r>
          </a:p>
        </p:txBody>
      </p:sp>
      <p:sp>
        <p:nvSpPr>
          <p:cNvPr id="2" name="Slide Number Placeholder 5">
            <a:extLst>
              <a:ext uri="{FF2B5EF4-FFF2-40B4-BE49-F238E27FC236}">
                <a16:creationId xmlns:a16="http://schemas.microsoft.com/office/drawing/2014/main" id="{05DA3688-07D1-82D9-6818-C95E9A69C2F1}"/>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10569750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Pictur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1278294"/>
            <a:ext cx="5000318" cy="4904141"/>
          </a:xfrm>
        </p:spPr>
        <p:txBody>
          <a:bodyPr anchor="b">
            <a:normAutofit/>
          </a:bodyPr>
          <a:lstStyle>
            <a:lvl1pPr>
              <a:defRPr sz="3600"/>
            </a:lvl1pPr>
          </a:lstStyle>
          <a:p>
            <a:r>
              <a:rPr lang="en-US"/>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6642169" y="-1"/>
            <a:ext cx="4635426" cy="6857999"/>
          </a:xfrm>
        </p:spPr>
        <p:txBody>
          <a:bodyPr>
            <a:normAutofit/>
          </a:bodyPr>
          <a:lstStyle>
            <a:lvl1pPr marL="0" indent="0" algn="ctr">
              <a:buNone/>
              <a:defRPr sz="2000"/>
            </a:lvl1pPr>
          </a:lstStyle>
          <a:p>
            <a:r>
              <a:rPr lang="en-US"/>
              <a:t>Click icon to add picture</a:t>
            </a:r>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89056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2 Content 2">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a:t>Click to add title</a:t>
            </a:r>
          </a:p>
        </p:txBody>
      </p:sp>
      <p:sp>
        <p:nvSpPr>
          <p:cNvPr id="8" name="Content Placeholder 7">
            <a:extLst>
              <a:ext uri="{FF2B5EF4-FFF2-40B4-BE49-F238E27FC236}">
                <a16:creationId xmlns:a16="http://schemas.microsoft.com/office/drawing/2014/main" id="{8B0AB10A-3CAB-D4C0-3CB1-401461802BD3}"/>
              </a:ext>
            </a:extLst>
          </p:cNvPr>
          <p:cNvSpPr>
            <a:spLocks noGrp="1"/>
          </p:cNvSpPr>
          <p:nvPr>
            <p:ph sz="quarter" idx="10" hasCustomPrompt="1"/>
          </p:nvPr>
        </p:nvSpPr>
        <p:spPr>
          <a:xfrm>
            <a:off x="1468814" y="2066731"/>
            <a:ext cx="6452876" cy="3867538"/>
          </a:xfrm>
        </p:spPr>
        <p:txBody>
          <a:bodyPr lIns="0">
            <a:normAutofit/>
          </a:bodyPr>
          <a:lstStyle>
            <a:lvl1pPr>
              <a:lnSpc>
                <a:spcPct val="100000"/>
              </a:lnSpc>
              <a:spcAft>
                <a:spcPts val="600"/>
              </a:spcAft>
              <a:defRPr sz="2000"/>
            </a:lvl1pPr>
            <a:lvl2pPr>
              <a:lnSpc>
                <a:spcPct val="100000"/>
              </a:lnSpc>
              <a:spcAft>
                <a:spcPts val="600"/>
              </a:spcAft>
              <a:defRPr sz="2000"/>
            </a:lvl2pPr>
            <a:lvl3pPr>
              <a:lnSpc>
                <a:spcPct val="100000"/>
              </a:lnSpc>
              <a:spcBef>
                <a:spcPts val="1000"/>
              </a:spcBef>
              <a:spcAft>
                <a:spcPts val="600"/>
              </a:spcAft>
              <a:defRPr sz="2000"/>
            </a:lvl3pPr>
            <a:lvl4pPr>
              <a:lnSpc>
                <a:spcPct val="100000"/>
              </a:lnSpc>
              <a:spcAft>
                <a:spcPts val="1200"/>
              </a:spcAft>
              <a:defRPr sz="2000"/>
            </a:lvl4pPr>
            <a:lvl5pP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1" name="Content Placeholder 7">
            <a:extLst>
              <a:ext uri="{FF2B5EF4-FFF2-40B4-BE49-F238E27FC236}">
                <a16:creationId xmlns:a16="http://schemas.microsoft.com/office/drawing/2014/main" id="{7DBA8ADB-B20F-8404-46AB-AF67E25C7C75}"/>
              </a:ext>
            </a:extLst>
          </p:cNvPr>
          <p:cNvSpPr>
            <a:spLocks noGrp="1"/>
          </p:cNvSpPr>
          <p:nvPr>
            <p:ph sz="quarter" idx="11" hasCustomPrompt="1"/>
          </p:nvPr>
        </p:nvSpPr>
        <p:spPr>
          <a:xfrm>
            <a:off x="8169196" y="2066731"/>
            <a:ext cx="3108391" cy="3867538"/>
          </a:xfrm>
        </p:spPr>
        <p:txBody>
          <a:bodyPr lIns="0">
            <a:normAutofit/>
          </a:bodyPr>
          <a:lstStyle>
            <a:lvl1pPr marL="0" indent="0">
              <a:lnSpc>
                <a:spcPct val="100000"/>
              </a:lnSpc>
              <a:spcAft>
                <a:spcPts val="600"/>
              </a:spcAft>
              <a:buNone/>
              <a:defRPr sz="2000"/>
            </a:lvl1pPr>
            <a:lvl2pPr marL="800100" indent="-342900">
              <a:lnSpc>
                <a:spcPct val="100000"/>
              </a:lnSpc>
              <a:spcAft>
                <a:spcPts val="600"/>
              </a:spcAft>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8814D5F7-E70A-5F97-5C8F-95B9E1B6D492}"/>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14707110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Subtitl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3508311"/>
            <a:ext cx="9923770" cy="1438762"/>
          </a:xfrm>
        </p:spPr>
        <p:txBody>
          <a:bodyPr anchor="b">
            <a:normAutofit/>
          </a:bodyPr>
          <a:lstStyle>
            <a:lvl1pPr>
              <a:defRPr sz="3600"/>
            </a:lvl1pPr>
          </a:lstStyle>
          <a:p>
            <a:r>
              <a:rPr lang="en-US"/>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915600" y="0"/>
            <a:ext cx="10361995" cy="3429000"/>
          </a:xfrm>
        </p:spPr>
        <p:txBody>
          <a:bodyPr>
            <a:normAutofit/>
          </a:bodyPr>
          <a:lstStyle>
            <a:lvl1pPr marL="0" indent="0" algn="ctr">
              <a:buNone/>
              <a:defRPr sz="2000"/>
            </a:lvl1pPr>
          </a:lstStyle>
          <a:p>
            <a:r>
              <a:rPr lang="en-US"/>
              <a:t>Click icon to add picture</a:t>
            </a:r>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12">
            <a:extLst>
              <a:ext uri="{FF2B5EF4-FFF2-40B4-BE49-F238E27FC236}">
                <a16:creationId xmlns:a16="http://schemas.microsoft.com/office/drawing/2014/main" id="{D179113D-0374-3934-841E-56AD5AFCF977}"/>
              </a:ext>
            </a:extLst>
          </p:cNvPr>
          <p:cNvSpPr>
            <a:spLocks noGrp="1"/>
          </p:cNvSpPr>
          <p:nvPr>
            <p:ph type="body" sz="quarter" idx="12" hasCustomPrompt="1"/>
          </p:nvPr>
        </p:nvSpPr>
        <p:spPr>
          <a:xfrm>
            <a:off x="1353828" y="5228488"/>
            <a:ext cx="9923770" cy="1368256"/>
          </a:xfrm>
          <a:prstGeom prst="rect">
            <a:avLst/>
          </a:prstGeom>
        </p:spPr>
        <p:txBody>
          <a:bodyPr anchor="t">
            <a:normAutofit/>
          </a:bodyPr>
          <a:lstStyle>
            <a:lvl1pPr marL="0" indent="0" algn="l">
              <a:lnSpc>
                <a:spcPct val="80000"/>
              </a:lnSpc>
              <a:spcBef>
                <a:spcPts val="0"/>
              </a:spcBef>
              <a:buNone/>
              <a:defRPr sz="2000" spc="0" baseline="0">
                <a:solidFill>
                  <a:schemeClr val="tx1"/>
                </a:solidFill>
                <a:latin typeface="+mn-lt"/>
              </a:defRPr>
            </a:lvl1pPr>
          </a:lstStyle>
          <a:p>
            <a:pPr lvl="0"/>
            <a:r>
              <a:rPr lang="en-US"/>
              <a:t>Click to add subtitle</a:t>
            </a:r>
          </a:p>
        </p:txBody>
      </p:sp>
    </p:spTree>
    <p:extLst>
      <p:ext uri="{BB962C8B-B14F-4D97-AF65-F5344CB8AC3E}">
        <p14:creationId xmlns:p14="http://schemas.microsoft.com/office/powerpoint/2010/main" val="34925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2887241362"/>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Picture and Content">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a:t>Click to add title</a:t>
            </a:r>
          </a:p>
        </p:txBody>
      </p:sp>
      <p:sp>
        <p:nvSpPr>
          <p:cNvPr id="8" name="Picture Placeholder 7">
            <a:extLst>
              <a:ext uri="{FF2B5EF4-FFF2-40B4-BE49-F238E27FC236}">
                <a16:creationId xmlns:a16="http://schemas.microsoft.com/office/drawing/2014/main" id="{357912CB-B8F8-1E65-094F-AD3220E6C79C}"/>
              </a:ext>
            </a:extLst>
          </p:cNvPr>
          <p:cNvSpPr>
            <a:spLocks noGrp="1"/>
          </p:cNvSpPr>
          <p:nvPr>
            <p:ph type="pic" sz="quarter" idx="12"/>
          </p:nvPr>
        </p:nvSpPr>
        <p:spPr>
          <a:xfrm>
            <a:off x="1503363" y="2061969"/>
            <a:ext cx="4592637" cy="4805362"/>
          </a:xfrm>
        </p:spPr>
        <p:txBody>
          <a:bodyPr>
            <a:normAutofit/>
          </a:bodyPr>
          <a:lstStyle>
            <a:lvl1pPr marL="0" indent="0" algn="ctr">
              <a:buNone/>
              <a:defRPr sz="2000"/>
            </a:lvl1pPr>
          </a:lstStyle>
          <a:p>
            <a:r>
              <a:rPr lang="en-US"/>
              <a:t>Click icon to add picture</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787262" y="2052736"/>
            <a:ext cx="4490320" cy="4800598"/>
          </a:xfrm>
        </p:spPr>
        <p:txBody>
          <a:bodyPr lIns="0">
            <a:normAutofit/>
          </a:bodyPr>
          <a:lstStyle>
            <a:lvl1pPr marL="0" indent="0">
              <a:lnSpc>
                <a:spcPct val="100000"/>
              </a:lnSpc>
              <a:spcBef>
                <a:spcPts val="1000"/>
              </a:spcBef>
              <a:spcAft>
                <a:spcPts val="1200"/>
              </a:spcAft>
              <a:buNone/>
              <a:defRPr sz="2000"/>
            </a:lvl1pPr>
            <a:lvl2pPr marL="800100" indent="-342900">
              <a:lnSpc>
                <a:spcPct val="100000"/>
              </a:lnSpc>
              <a:spcBef>
                <a:spcPts val="1000"/>
              </a:spcBef>
              <a:spcAft>
                <a:spcPts val="1200"/>
              </a:spcAft>
              <a:buFont typeface="Arial" panose="020B0604020202020204" pitchFamily="34" charset="0"/>
              <a:buChar char="•"/>
              <a:defRPr sz="2000"/>
            </a:lvl2pPr>
            <a:lvl3pPr marL="1257300" indent="-342900">
              <a:spcBef>
                <a:spcPts val="1000"/>
              </a:spcBef>
              <a:spcAft>
                <a:spcPts val="1200"/>
              </a:spcAft>
              <a:buFont typeface="Arial" panose="020B0604020202020204" pitchFamily="34" charset="0"/>
              <a:buChar char="•"/>
              <a:defRPr sz="2000"/>
            </a:lvl3pPr>
            <a:lvl4pPr marL="1714500" indent="-342900">
              <a:spcBef>
                <a:spcPts val="1000"/>
              </a:spcBef>
              <a:spcAft>
                <a:spcPts val="1200"/>
              </a:spcAft>
              <a:buFont typeface="Arial" panose="020B0604020202020204" pitchFamily="34" charset="0"/>
              <a:buChar char="•"/>
              <a:defRPr sz="2000"/>
            </a:lvl4pPr>
            <a:lvl5pPr marL="2171700" indent="-342900">
              <a:spcBef>
                <a:spcPts val="100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8809D86D-3DDE-CA24-4CAA-DF6944B9BCBB}"/>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31929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2 Content ">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68814" y="2057401"/>
            <a:ext cx="4627186"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668185" y="2057401"/>
            <a:ext cx="4609399"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100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1D40DF0B-6602-19D4-3110-4659C28780D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34503084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Content and Tab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a:t>Click to add title</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1468814" y="2057400"/>
            <a:ext cx="3091027" cy="3867538"/>
          </a:xfrm>
        </p:spPr>
        <p:txBody>
          <a:bodyPr lIns="0">
            <a:normAutofit/>
          </a:bodyPr>
          <a:lstStyle>
            <a:lvl1pPr marL="0" indent="0">
              <a:lnSpc>
                <a:spcPct val="100000"/>
              </a:lnSpc>
              <a:spcBef>
                <a:spcPts val="0"/>
              </a:spcBef>
              <a:spcAft>
                <a:spcPts val="1200"/>
              </a:spcAft>
              <a:buNone/>
              <a:defRPr sz="2000"/>
            </a:lvl1pPr>
            <a:lvl2pPr marL="800100" indent="-342900">
              <a:lnSpc>
                <a:spcPct val="100000"/>
              </a:lnSpc>
              <a:spcBef>
                <a:spcPts val="0"/>
              </a:spcBef>
              <a:spcAft>
                <a:spcPts val="1200"/>
              </a:spcAft>
              <a:buFont typeface="Arial" panose="020B0604020202020204" pitchFamily="34" charset="0"/>
              <a:buChar char="•"/>
              <a:defRPr sz="2000"/>
            </a:lvl2pPr>
            <a:lvl3pPr marL="1257300" indent="-342900">
              <a:spcBef>
                <a:spcPts val="0"/>
              </a:spcBef>
              <a:spcAft>
                <a:spcPts val="1200"/>
              </a:spcAft>
              <a:buFont typeface="Arial" panose="020B0604020202020204" pitchFamily="34" charset="0"/>
              <a:buChar char="•"/>
              <a:defRPr sz="2000"/>
            </a:lvl3pPr>
            <a:lvl4pPr marL="1714500" indent="-342900">
              <a:spcBef>
                <a:spcPts val="0"/>
              </a:spcBef>
              <a:spcAft>
                <a:spcPts val="1200"/>
              </a:spcAft>
              <a:buFont typeface="Arial" panose="020B0604020202020204" pitchFamily="34" charset="0"/>
              <a:buChar char="•"/>
              <a:defRPr sz="2000"/>
            </a:lvl4pPr>
            <a:lvl5pPr marL="2171700" indent="-342900">
              <a:spcBef>
                <a:spcPts val="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4" name="Table Placeholder 13">
            <a:extLst>
              <a:ext uri="{FF2B5EF4-FFF2-40B4-BE49-F238E27FC236}">
                <a16:creationId xmlns:a16="http://schemas.microsoft.com/office/drawing/2014/main" id="{EA708189-1532-1BDD-104F-4D8556146CEE}"/>
              </a:ext>
            </a:extLst>
          </p:cNvPr>
          <p:cNvSpPr>
            <a:spLocks noGrp="1"/>
          </p:cNvSpPr>
          <p:nvPr>
            <p:ph type="tbl" sz="quarter" idx="12"/>
          </p:nvPr>
        </p:nvSpPr>
        <p:spPr>
          <a:xfrm>
            <a:off x="5097463" y="2051976"/>
            <a:ext cx="6180137" cy="3867538"/>
          </a:xfrm>
        </p:spPr>
        <p:txBody>
          <a:bodyPr>
            <a:normAutofit/>
          </a:bodyPr>
          <a:lstStyle>
            <a:lvl1pPr>
              <a:defRPr sz="2000"/>
            </a:lvl1pPr>
          </a:lstStyle>
          <a:p>
            <a:r>
              <a:rPr lang="en-US"/>
              <a:t>Click icon to add table</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6E0EC71B-95A1-C740-6B1F-F8DF02E2D1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1647549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6"/>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07175C5-CB2F-2BAC-3704-54DCD1BF043F}"/>
              </a:ext>
            </a:extLst>
          </p:cNvPr>
          <p:cNvSpPr>
            <a:spLocks noGrp="1"/>
          </p:cNvSpPr>
          <p:nvPr>
            <p:ph type="title" hasCustomPrompt="1"/>
          </p:nvPr>
        </p:nvSpPr>
        <p:spPr>
          <a:xfrm>
            <a:off x="1038031" y="1068169"/>
            <a:ext cx="10115939" cy="2681549"/>
          </a:xfrm>
        </p:spPr>
        <p:txBody>
          <a:bodyPr anchor="b"/>
          <a:lstStyle>
            <a:lvl1pPr algn="ctr">
              <a:defRPr>
                <a:solidFill>
                  <a:schemeClr val="bg1"/>
                </a:solidFill>
              </a:defRPr>
            </a:lvl1pPr>
          </a:lstStyle>
          <a:p>
            <a:r>
              <a:rPr lang="en-US"/>
              <a:t>Click to add title</a:t>
            </a:r>
          </a:p>
        </p:txBody>
      </p:sp>
      <p:sp>
        <p:nvSpPr>
          <p:cNvPr id="5" name="Rectangle 4">
            <a:extLst>
              <a:ext uri="{FF2B5EF4-FFF2-40B4-BE49-F238E27FC236}">
                <a16:creationId xmlns:a16="http://schemas.microsoft.com/office/drawing/2014/main" id="{3901905E-33E7-852F-94E3-8E100B3D1E4A}"/>
              </a:ext>
              <a:ext uri="{C183D7F6-B498-43B3-948B-1728B52AA6E4}">
                <adec:decorative xmlns:adec="http://schemas.microsoft.com/office/drawing/2017/decorative" val="1"/>
              </a:ext>
            </a:extLst>
          </p:cNvPr>
          <p:cNvSpPr/>
          <p:nvPr userDrawn="1"/>
        </p:nvSpPr>
        <p:spPr>
          <a:xfrm>
            <a:off x="914400" y="914400"/>
            <a:ext cx="10363200" cy="50292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B7799F7-CBB1-9649-7D06-F7EEFD4F0183}"/>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1AFC5CA-DB29-4B8C-C004-72E4EC761C3B}"/>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2">
            <a:extLst>
              <a:ext uri="{FF2B5EF4-FFF2-40B4-BE49-F238E27FC236}">
                <a16:creationId xmlns:a16="http://schemas.microsoft.com/office/drawing/2014/main" id="{E3CB2D2A-7172-87CE-D493-DAF52D62EBFC}"/>
              </a:ext>
            </a:extLst>
          </p:cNvPr>
          <p:cNvSpPr>
            <a:spLocks noGrp="1"/>
          </p:cNvSpPr>
          <p:nvPr>
            <p:ph type="body" sz="quarter" idx="12" hasCustomPrompt="1"/>
          </p:nvPr>
        </p:nvSpPr>
        <p:spPr>
          <a:xfrm>
            <a:off x="1038031" y="4027047"/>
            <a:ext cx="10115939" cy="1762783"/>
          </a:xfrm>
          <a:prstGeom prst="rect">
            <a:avLst/>
          </a:prstGeom>
        </p:spPr>
        <p:txBody>
          <a:bodyPr anchor="t">
            <a:normAutofit/>
          </a:bodyPr>
          <a:lstStyle>
            <a:lvl1pPr marL="0" indent="0" algn="ctr">
              <a:lnSpc>
                <a:spcPct val="80000"/>
              </a:lnSpc>
              <a:spcBef>
                <a:spcPts val="0"/>
              </a:spcBef>
              <a:buNone/>
              <a:defRPr sz="2000" spc="0" baseline="0">
                <a:solidFill>
                  <a:schemeClr val="bg1"/>
                </a:solidFill>
                <a:latin typeface="+mn-lt"/>
              </a:defRPr>
            </a:lvl1pPr>
          </a:lstStyle>
          <a:p>
            <a:pPr lvl="0"/>
            <a:r>
              <a:rPr lang="en-US"/>
              <a:t>Click to add subtitle</a:t>
            </a:r>
          </a:p>
        </p:txBody>
      </p:sp>
    </p:spTree>
    <p:extLst>
      <p:ext uri="{BB962C8B-B14F-4D97-AF65-F5344CB8AC3E}">
        <p14:creationId xmlns:p14="http://schemas.microsoft.com/office/powerpoint/2010/main" val="20695361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2 Content 3">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a:t>Click to add title</a:t>
            </a:r>
          </a:p>
        </p:txBody>
      </p:sp>
      <p:sp>
        <p:nvSpPr>
          <p:cNvPr id="4" name="Content Placeholder 7">
            <a:extLst>
              <a:ext uri="{FF2B5EF4-FFF2-40B4-BE49-F238E27FC236}">
                <a16:creationId xmlns:a16="http://schemas.microsoft.com/office/drawing/2014/main" id="{C355854D-70C0-E6E1-2A0C-284D00A21AEC}"/>
              </a:ext>
            </a:extLst>
          </p:cNvPr>
          <p:cNvSpPr>
            <a:spLocks noGrp="1"/>
          </p:cNvSpPr>
          <p:nvPr>
            <p:ph sz="quarter" idx="12" hasCustomPrompt="1"/>
          </p:nvPr>
        </p:nvSpPr>
        <p:spPr>
          <a:xfrm>
            <a:off x="1468815" y="2057401"/>
            <a:ext cx="3068678" cy="4119463"/>
          </a:xfrm>
        </p:spPr>
        <p:txBody>
          <a:bodyPr lIns="0">
            <a:normAutofit/>
          </a:bodyPr>
          <a:lstStyle>
            <a:lvl1pPr marL="320040" indent="-320040">
              <a:lnSpc>
                <a:spcPct val="100000"/>
              </a:lnSpc>
              <a:spcBef>
                <a:spcPts val="0"/>
              </a:spcBef>
              <a:spcAft>
                <a:spcPts val="1200"/>
              </a:spcAft>
              <a:buFont typeface="+mj-lt"/>
              <a:buAutoNum type="arabicPeriod"/>
              <a:defRPr sz="2000"/>
            </a:lvl1pPr>
            <a:lvl2pPr marL="457200" indent="-320040">
              <a:lnSpc>
                <a:spcPct val="100000"/>
              </a:lnSpc>
              <a:spcBef>
                <a:spcPts val="1000"/>
              </a:spcBef>
              <a:spcAft>
                <a:spcPts val="1200"/>
              </a:spcAft>
              <a:buFont typeface="+mj-lt"/>
              <a:buAutoNum type="alphaLcPeriod"/>
              <a:defRPr sz="2000"/>
            </a:lvl2pPr>
            <a:lvl3pPr marL="914400" indent="-320040">
              <a:spcBef>
                <a:spcPts val="1000"/>
              </a:spcBef>
              <a:spcAft>
                <a:spcPts val="1200"/>
              </a:spcAft>
              <a:buFont typeface="+mj-lt"/>
              <a:buAutoNum type="arabicParenR"/>
              <a:defRPr sz="2000"/>
            </a:lvl3pPr>
            <a:lvl4pPr marL="1371600" indent="-320040">
              <a:spcBef>
                <a:spcPts val="1000"/>
              </a:spcBef>
              <a:spcAft>
                <a:spcPts val="1200"/>
              </a:spcAft>
              <a:buFont typeface="+mj-lt"/>
              <a:buAutoNum type="alphaLcParenR"/>
              <a:defRPr sz="2000"/>
            </a:lvl4pPr>
            <a:lvl5pPr marL="1828800" indent="-320040">
              <a:spcBef>
                <a:spcPts val="1000"/>
              </a:spcBef>
              <a:spcAft>
                <a:spcPts val="1200"/>
              </a:spcAft>
              <a:buFont typeface="+mj-lt"/>
              <a:buAutoNum type="romanLcPeriod"/>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5191727" y="2057401"/>
            <a:ext cx="6085857"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100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D7B331F9-6D4A-5020-969F-E961AF374E19}"/>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2514237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3963763338"/>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2917407872"/>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83161395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181378590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1137609011"/>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2332635292"/>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443369983"/>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D65601-5AE2-46FC-B138-694DDD2B510D}" type="slidenum">
              <a:rPr lang="en-US" smtClean="0"/>
              <a:pPr/>
              <a:t>‹#›</a:t>
            </a:fld>
            <a:endParaRPr lang="en-US"/>
          </a:p>
        </p:txBody>
      </p:sp>
    </p:spTree>
    <p:extLst>
      <p:ext uri="{BB962C8B-B14F-4D97-AF65-F5344CB8AC3E}">
        <p14:creationId xmlns:p14="http://schemas.microsoft.com/office/powerpoint/2010/main" val="263371648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689" r:id="rId23"/>
    <p:sldLayoutId id="2147483687" r:id="rId2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36.jpe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40.jpeg"/><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3.jpeg"/><Relationship Id="rId7" Type="http://schemas.openxmlformats.org/officeDocument/2006/relationships/diagramColors" Target="../diagrams/colors3.xml"/><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6.xml"/><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03ED2C-545D-2FA6-1275-FC94DE159634}"/>
              </a:ext>
            </a:extLst>
          </p:cNvPr>
          <p:cNvSpPr>
            <a:spLocks noGrp="1"/>
          </p:cNvSpPr>
          <p:nvPr>
            <p:ph type="title"/>
          </p:nvPr>
        </p:nvSpPr>
        <p:spPr>
          <a:xfrm>
            <a:off x="471550" y="2858039"/>
            <a:ext cx="4368602" cy="1956841"/>
          </a:xfrm>
        </p:spPr>
        <p:txBody>
          <a:bodyPr anchor="b">
            <a:normAutofit/>
          </a:bodyPr>
          <a:lstStyle/>
          <a:p>
            <a:r>
              <a:rPr lang="en-US" sz="4200"/>
              <a:t>Chefs and Dietitians, a Perfect Pairing </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973F1827-30E5-5AEC-3E7A-7CEF8C96C623}"/>
              </a:ext>
            </a:extLst>
          </p:cNvPr>
          <p:cNvSpPr>
            <a:spLocks noGrp="1"/>
          </p:cNvSpPr>
          <p:nvPr>
            <p:ph idx="1"/>
          </p:nvPr>
        </p:nvSpPr>
        <p:spPr>
          <a:xfrm>
            <a:off x="471550" y="5018939"/>
            <a:ext cx="4541520" cy="533092"/>
          </a:xfrm>
        </p:spPr>
        <p:txBody>
          <a:bodyPr>
            <a:noAutofit/>
          </a:bodyPr>
          <a:lstStyle/>
          <a:p>
            <a:pPr marL="0" indent="0">
              <a:buNone/>
            </a:pPr>
            <a:r>
              <a:rPr lang="en-US"/>
              <a:t>Lisa Eberhart, RD, LDN</a:t>
            </a:r>
          </a:p>
        </p:txBody>
      </p:sp>
      <p:pic>
        <p:nvPicPr>
          <p:cNvPr id="5" name="Content Placeholder 4">
            <a:extLst>
              <a:ext uri="{FF2B5EF4-FFF2-40B4-BE49-F238E27FC236}">
                <a16:creationId xmlns:a16="http://schemas.microsoft.com/office/drawing/2014/main" id="{65129651-AD77-48AD-4EE3-C67D1A518D4A}"/>
              </a:ext>
            </a:extLst>
          </p:cNvPr>
          <p:cNvPicPr>
            <a:picLocks noChangeAspect="1"/>
          </p:cNvPicPr>
          <p:nvPr/>
        </p:nvPicPr>
        <p:blipFill rotWithShape="1">
          <a:blip r:embed="rId3"/>
          <a:srcRect l="1799" r="7428"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a:extLst>
              <a:ext uri="{FF2B5EF4-FFF2-40B4-BE49-F238E27FC236}">
                <a16:creationId xmlns:a16="http://schemas.microsoft.com/office/drawing/2014/main" id="{AE235A6E-0F33-5E1F-DAF1-040B73B38CB6}"/>
              </a:ext>
            </a:extLst>
          </p:cNvPr>
          <p:cNvSpPr>
            <a:spLocks noGrp="1"/>
          </p:cNvSpPr>
          <p:nvPr>
            <p:ph type="sldNum" sz="quarter" idx="12"/>
          </p:nvPr>
        </p:nvSpPr>
        <p:spPr>
          <a:xfrm>
            <a:off x="10439400" y="6356350"/>
            <a:ext cx="914400" cy="365125"/>
          </a:xfrm>
        </p:spPr>
        <p:txBody>
          <a:bodyPr>
            <a:normAutofit/>
          </a:bodyPr>
          <a:lstStyle/>
          <a:p>
            <a:pPr>
              <a:spcAft>
                <a:spcPts val="600"/>
              </a:spcAft>
            </a:pPr>
            <a:fld id="{18D65601-5AE2-46FC-B138-694DDD2B510D}" type="slidenum">
              <a:rPr lang="en-US">
                <a:solidFill>
                  <a:srgbClr val="FFFFFF"/>
                </a:solidFill>
              </a:rPr>
              <a:pPr>
                <a:spcAft>
                  <a:spcPts val="600"/>
                </a:spcAft>
              </a:pPr>
              <a:t>1</a:t>
            </a:fld>
            <a:endParaRPr lang="en-US">
              <a:solidFill>
                <a:srgbClr val="FFFFFF"/>
              </a:solidFill>
            </a:endParaRPr>
          </a:p>
        </p:txBody>
      </p:sp>
      <p:pic>
        <p:nvPicPr>
          <p:cNvPr id="3" name="Picture 2">
            <a:extLst>
              <a:ext uri="{FF2B5EF4-FFF2-40B4-BE49-F238E27FC236}">
                <a16:creationId xmlns:a16="http://schemas.microsoft.com/office/drawing/2014/main" id="{7F4C787B-5E8F-9DC8-2E7D-5CE13D43FB2A}"/>
              </a:ext>
            </a:extLst>
          </p:cNvPr>
          <p:cNvPicPr>
            <a:picLocks noChangeAspect="1"/>
          </p:cNvPicPr>
          <p:nvPr/>
        </p:nvPicPr>
        <p:blipFill>
          <a:blip r:embed="rId4"/>
          <a:stretch>
            <a:fillRect/>
          </a:stretch>
        </p:blipFill>
        <p:spPr>
          <a:xfrm>
            <a:off x="98159" y="607289"/>
            <a:ext cx="4417517" cy="1513599"/>
          </a:xfrm>
          <a:prstGeom prst="rect">
            <a:avLst/>
          </a:prstGeom>
        </p:spPr>
      </p:pic>
      <p:pic>
        <p:nvPicPr>
          <p:cNvPr id="6" name="Picture 5">
            <a:extLst>
              <a:ext uri="{FF2B5EF4-FFF2-40B4-BE49-F238E27FC236}">
                <a16:creationId xmlns:a16="http://schemas.microsoft.com/office/drawing/2014/main" id="{C0CC91CD-4921-6F73-5D34-8240A709AF01}"/>
              </a:ext>
            </a:extLst>
          </p:cNvPr>
          <p:cNvPicPr>
            <a:picLocks noChangeAspect="1"/>
          </p:cNvPicPr>
          <p:nvPr/>
        </p:nvPicPr>
        <p:blipFill>
          <a:blip r:embed="rId5"/>
          <a:stretch>
            <a:fillRect/>
          </a:stretch>
        </p:blipFill>
        <p:spPr>
          <a:xfrm>
            <a:off x="310705" y="5440841"/>
            <a:ext cx="2933536" cy="1297908"/>
          </a:xfrm>
          <a:prstGeom prst="rect">
            <a:avLst/>
          </a:prstGeom>
        </p:spPr>
      </p:pic>
    </p:spTree>
    <p:extLst>
      <p:ext uri="{BB962C8B-B14F-4D97-AF65-F5344CB8AC3E}">
        <p14:creationId xmlns:p14="http://schemas.microsoft.com/office/powerpoint/2010/main" val="1744724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olleagues huddle">
            <a:extLst>
              <a:ext uri="{FF2B5EF4-FFF2-40B4-BE49-F238E27FC236}">
                <a16:creationId xmlns:a16="http://schemas.microsoft.com/office/drawing/2014/main" id="{AA0F19EF-0E63-7F05-131D-C40812626D54}"/>
              </a:ext>
            </a:extLst>
          </p:cNvPr>
          <p:cNvPicPr>
            <a:picLocks noChangeAspect="1"/>
          </p:cNvPicPr>
          <p:nvPr/>
        </p:nvPicPr>
        <p:blipFill rotWithShape="1">
          <a:blip r:embed="rId3"/>
          <a:srcRect t="8834" r="23298" b="258"/>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6D4C34-43C1-5A3E-C269-436B1E4CE3B0}"/>
              </a:ext>
            </a:extLst>
          </p:cNvPr>
          <p:cNvSpPr>
            <a:spLocks noGrp="1"/>
          </p:cNvSpPr>
          <p:nvPr>
            <p:ph type="title"/>
          </p:nvPr>
        </p:nvSpPr>
        <p:spPr>
          <a:xfrm>
            <a:off x="371093" y="1161288"/>
            <a:ext cx="5863451" cy="1124712"/>
          </a:xfrm>
        </p:spPr>
        <p:txBody>
          <a:bodyPr anchor="b">
            <a:normAutofit/>
          </a:bodyPr>
          <a:lstStyle/>
          <a:p>
            <a:r>
              <a:rPr lang="en-US" sz="3200" b="1"/>
              <a:t>Support the Overall Objectives</a:t>
            </a: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09C591C-10C8-04E2-2A7F-7F2DE1F6440C}"/>
              </a:ext>
            </a:extLst>
          </p:cNvPr>
          <p:cNvSpPr>
            <a:spLocks noGrp="1"/>
          </p:cNvSpPr>
          <p:nvPr>
            <p:ph idx="1"/>
          </p:nvPr>
        </p:nvSpPr>
        <p:spPr>
          <a:xfrm>
            <a:off x="371094" y="2718054"/>
            <a:ext cx="5724906" cy="3207258"/>
          </a:xfrm>
        </p:spPr>
        <p:txBody>
          <a:bodyPr anchor="t">
            <a:normAutofit lnSpcReduction="10000"/>
          </a:bodyPr>
          <a:lstStyle/>
          <a:p>
            <a:r>
              <a:rPr lang="en-US" sz="3200"/>
              <a:t>Create student success for </a:t>
            </a:r>
            <a:r>
              <a:rPr lang="en-US" sz="3200" b="1" u="sng"/>
              <a:t>all</a:t>
            </a:r>
            <a:r>
              <a:rPr lang="en-US" sz="3200"/>
              <a:t> students</a:t>
            </a:r>
          </a:p>
          <a:p>
            <a:r>
              <a:rPr lang="en-US" sz="3200"/>
              <a:t>Elevate the institution</a:t>
            </a:r>
          </a:p>
          <a:p>
            <a:r>
              <a:rPr lang="en-US" sz="3200"/>
              <a:t>Elevate the dining program</a:t>
            </a:r>
          </a:p>
          <a:p>
            <a:r>
              <a:rPr lang="en-US" sz="3200"/>
              <a:t>Teamwork makes the dream work – </a:t>
            </a:r>
            <a:r>
              <a:rPr lang="en-US" sz="3200" u="sng"/>
              <a:t>help each other succeed </a:t>
            </a:r>
            <a:r>
              <a:rPr lang="en-US" sz="3200"/>
              <a:t>to benefit the team</a:t>
            </a:r>
          </a:p>
          <a:p>
            <a:endParaRPr lang="en-US" sz="1700"/>
          </a:p>
        </p:txBody>
      </p:sp>
      <p:sp>
        <p:nvSpPr>
          <p:cNvPr id="4" name="Slide Number Placeholder 3">
            <a:extLst>
              <a:ext uri="{FF2B5EF4-FFF2-40B4-BE49-F238E27FC236}">
                <a16:creationId xmlns:a16="http://schemas.microsoft.com/office/drawing/2014/main" id="{70B16716-0E69-808D-8D65-4A3B53146E24}"/>
              </a:ext>
            </a:extLst>
          </p:cNvPr>
          <p:cNvSpPr>
            <a:spLocks noGrp="1"/>
          </p:cNvSpPr>
          <p:nvPr>
            <p:ph type="sldNum" sz="quarter" idx="12"/>
          </p:nvPr>
        </p:nvSpPr>
        <p:spPr>
          <a:xfrm>
            <a:off x="9077706" y="6356350"/>
            <a:ext cx="2743200" cy="365125"/>
          </a:xfrm>
        </p:spPr>
        <p:txBody>
          <a:bodyPr>
            <a:normAutofit/>
          </a:bodyPr>
          <a:lstStyle/>
          <a:p>
            <a:pPr>
              <a:spcAft>
                <a:spcPts val="600"/>
              </a:spcAft>
            </a:pPr>
            <a:fld id="{18D65601-5AE2-46FC-B138-694DDD2B510D}" type="slidenum">
              <a:rPr lang="en-US">
                <a:solidFill>
                  <a:schemeClr val="bg1"/>
                </a:solidFill>
              </a:rPr>
              <a:pPr>
                <a:spcAft>
                  <a:spcPts val="600"/>
                </a:spcAft>
              </a:pPr>
              <a:t>10</a:t>
            </a:fld>
            <a:endParaRPr lang="en-US">
              <a:solidFill>
                <a:schemeClr val="bg1"/>
              </a:solidFill>
            </a:endParaRPr>
          </a:p>
        </p:txBody>
      </p:sp>
    </p:spTree>
    <p:extLst>
      <p:ext uri="{BB962C8B-B14F-4D97-AF65-F5344CB8AC3E}">
        <p14:creationId xmlns:p14="http://schemas.microsoft.com/office/powerpoint/2010/main" val="1517837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B5B423A-57CC-4C58-AA26-8E2E862B0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217023" cy="3994777"/>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CD97761-0B88-A5E8-0B78-C39173D05F4D}"/>
              </a:ext>
            </a:extLst>
          </p:cNvPr>
          <p:cNvSpPr>
            <a:spLocks noGrp="1"/>
          </p:cNvSpPr>
          <p:nvPr>
            <p:ph type="title"/>
          </p:nvPr>
        </p:nvSpPr>
        <p:spPr>
          <a:xfrm>
            <a:off x="838200" y="673770"/>
            <a:ext cx="3220329" cy="2027227"/>
          </a:xfrm>
        </p:spPr>
        <p:txBody>
          <a:bodyPr vert="horz" lIns="91440" tIns="45720" rIns="91440" bIns="45720" rtlCol="0" anchor="t">
            <a:normAutofit/>
          </a:bodyPr>
          <a:lstStyle/>
          <a:p>
            <a:r>
              <a:rPr lang="en-US" sz="4600" kern="1200">
                <a:solidFill>
                  <a:srgbClr val="FFFFFF"/>
                </a:solidFill>
                <a:latin typeface="+mj-lt"/>
                <a:ea typeface="+mj-ea"/>
                <a:cs typeface="+mj-cs"/>
              </a:rPr>
              <a:t>How to work well together</a:t>
            </a:r>
          </a:p>
        </p:txBody>
      </p:sp>
      <p:sp>
        <p:nvSpPr>
          <p:cNvPr id="4" name="Slide Number Placeholder 3">
            <a:extLst>
              <a:ext uri="{FF2B5EF4-FFF2-40B4-BE49-F238E27FC236}">
                <a16:creationId xmlns:a16="http://schemas.microsoft.com/office/drawing/2014/main" id="{2CD4601E-33F5-5714-867D-A0B584DA7C11}"/>
              </a:ext>
            </a:extLst>
          </p:cNvPr>
          <p:cNvSpPr>
            <a:spLocks noGrp="1"/>
          </p:cNvSpPr>
          <p:nvPr>
            <p:ph type="sldNum" sz="quarter" idx="15"/>
          </p:nvPr>
        </p:nvSpPr>
        <p:spPr>
          <a:xfrm>
            <a:off x="8610600" y="6356350"/>
            <a:ext cx="2743200" cy="365125"/>
          </a:xfrm>
        </p:spPr>
        <p:txBody>
          <a:bodyPr vert="horz" lIns="91440" tIns="45720" rIns="91440" bIns="45720" rtlCol="0" anchor="ctr">
            <a:normAutofit/>
          </a:bodyPr>
          <a:lstStyle/>
          <a:p>
            <a:pPr defTabSz="914400">
              <a:spcAft>
                <a:spcPts val="600"/>
              </a:spcAft>
            </a:pPr>
            <a:fld id="{18D65601-5AE2-46FC-B138-694DDD2B510D}" type="slidenum">
              <a:rPr lang="en-US" smtClean="0"/>
              <a:pPr defTabSz="914400">
                <a:spcAft>
                  <a:spcPts val="600"/>
                </a:spcAft>
              </a:pPr>
              <a:t>11</a:t>
            </a:fld>
            <a:endParaRPr lang="en-US"/>
          </a:p>
        </p:txBody>
      </p:sp>
      <p:graphicFrame>
        <p:nvGraphicFramePr>
          <p:cNvPr id="6" name="Content Placeholder 2">
            <a:extLst>
              <a:ext uri="{FF2B5EF4-FFF2-40B4-BE49-F238E27FC236}">
                <a16:creationId xmlns:a16="http://schemas.microsoft.com/office/drawing/2014/main" id="{EEE0F61F-30CF-1469-082E-3DA3A6C65DC1}"/>
              </a:ext>
            </a:extLst>
          </p:cNvPr>
          <p:cNvGraphicFramePr>
            <a:graphicFrameLocks noGrp="1"/>
          </p:cNvGraphicFramePr>
          <p:nvPr>
            <p:ph type="tbl" sz="quarter" idx="10"/>
            <p:extLst>
              <p:ext uri="{D42A27DB-BD31-4B8C-83A1-F6EECF244321}">
                <p14:modId xmlns:p14="http://schemas.microsoft.com/office/powerpoint/2010/main" val="619383646"/>
              </p:ext>
            </p:extLst>
          </p:nvPr>
        </p:nvGraphicFramePr>
        <p:xfrm>
          <a:off x="5542672" y="541606"/>
          <a:ext cx="5811128" cy="5678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07455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389D3E0-BA02-41D3-B2AC-8FD6AA8939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9C6AA0-101F-B977-288F-4B8C04BF7360}"/>
              </a:ext>
            </a:extLst>
          </p:cNvPr>
          <p:cNvSpPr>
            <a:spLocks noGrp="1"/>
          </p:cNvSpPr>
          <p:nvPr>
            <p:ph type="title"/>
          </p:nvPr>
        </p:nvSpPr>
        <p:spPr>
          <a:xfrm>
            <a:off x="838200" y="557189"/>
            <a:ext cx="3966463" cy="5571900"/>
          </a:xfrm>
        </p:spPr>
        <p:txBody>
          <a:bodyPr vert="horz" lIns="91440" tIns="45720" rIns="91440" bIns="45720" rtlCol="0" anchor="ctr">
            <a:normAutofit/>
          </a:bodyPr>
          <a:lstStyle/>
          <a:p>
            <a:r>
              <a:rPr lang="en-US" sz="4400">
                <a:effectLst/>
                <a:highlight>
                  <a:srgbClr val="FFFFFF"/>
                </a:highlight>
              </a:rPr>
              <a:t>Get to know the culinary team</a:t>
            </a:r>
            <a:r>
              <a:rPr lang="en-US" sz="4400">
                <a:highlight>
                  <a:srgbClr val="FFFFFF"/>
                </a:highlight>
              </a:rPr>
              <a:t>. </a:t>
            </a:r>
            <a:br>
              <a:rPr lang="en-US" sz="4400">
                <a:highlight>
                  <a:srgbClr val="FFFFFF"/>
                </a:highlight>
              </a:rPr>
            </a:br>
            <a:r>
              <a:rPr lang="en-US" sz="4400">
                <a:highlight>
                  <a:srgbClr val="FFFFFF"/>
                </a:highlight>
              </a:rPr>
              <a:t>K</a:t>
            </a:r>
            <a:r>
              <a:rPr lang="en-US" sz="4400">
                <a:effectLst/>
                <a:highlight>
                  <a:srgbClr val="FFFFFF"/>
                </a:highlight>
              </a:rPr>
              <a:t>now what makes each person tick. </a:t>
            </a:r>
            <a:r>
              <a:rPr lang="en-US" sz="4400">
                <a:highlight>
                  <a:srgbClr val="FFFFFF"/>
                </a:highlight>
              </a:rPr>
              <a:t>F</a:t>
            </a:r>
            <a:r>
              <a:rPr lang="en-US" sz="4400">
                <a:effectLst/>
                <a:highlight>
                  <a:srgbClr val="FFFFFF"/>
                </a:highlight>
              </a:rPr>
              <a:t>igure how to get the best out of </a:t>
            </a:r>
            <a:r>
              <a:rPr lang="en-US" sz="4400">
                <a:highlight>
                  <a:srgbClr val="FFFFFF"/>
                </a:highlight>
              </a:rPr>
              <a:t>the team members.</a:t>
            </a:r>
            <a:r>
              <a:rPr lang="en-US" sz="4400">
                <a:effectLst/>
                <a:highlight>
                  <a:srgbClr val="FFFFFF"/>
                </a:highlight>
              </a:rPr>
              <a:t> </a:t>
            </a:r>
            <a:endParaRPr lang="en-US" sz="4400"/>
          </a:p>
        </p:txBody>
      </p:sp>
      <p:pic>
        <p:nvPicPr>
          <p:cNvPr id="5" name="Picture Placeholder 4" descr="Cooking pasta">
            <a:extLst>
              <a:ext uri="{FF2B5EF4-FFF2-40B4-BE49-F238E27FC236}">
                <a16:creationId xmlns:a16="http://schemas.microsoft.com/office/drawing/2014/main" id="{CD63B2DD-5FBD-DF87-6E48-7D937BDF54B6}"/>
              </a:ext>
            </a:extLst>
          </p:cNvPr>
          <p:cNvPicPr>
            <a:picLocks noGrp="1" noChangeAspect="1"/>
          </p:cNvPicPr>
          <p:nvPr>
            <p:ph sz="quarter" idx="12"/>
          </p:nvPr>
        </p:nvPicPr>
        <p:blipFill>
          <a:blip r:embed="rId3"/>
          <a:srcRect l="9218" r="9218"/>
          <a:stretch/>
        </p:blipFill>
        <p:spPr>
          <a:xfrm>
            <a:off x="5176911" y="720190"/>
            <a:ext cx="6833848" cy="5584353"/>
          </a:xfrm>
          <a:prstGeom prst="rect">
            <a:avLst/>
          </a:prstGeom>
          <a:noFill/>
        </p:spPr>
      </p:pic>
      <p:sp>
        <p:nvSpPr>
          <p:cNvPr id="10" name="Slide Number Placeholder 3">
            <a:extLst>
              <a:ext uri="{FF2B5EF4-FFF2-40B4-BE49-F238E27FC236}">
                <a16:creationId xmlns:a16="http://schemas.microsoft.com/office/drawing/2014/main" id="{5C5E11D7-B789-957F-7405-5F3AFA39E372}"/>
              </a:ext>
            </a:extLst>
          </p:cNvPr>
          <p:cNvSpPr>
            <a:spLocks noGrp="1"/>
          </p:cNvSpPr>
          <p:nvPr>
            <p:ph type="sldNum" sz="quarter" idx="15"/>
          </p:nvPr>
        </p:nvSpPr>
        <p:spPr>
          <a:xfrm>
            <a:off x="8610600" y="6356350"/>
            <a:ext cx="2743200" cy="365125"/>
          </a:xfrm>
        </p:spPr>
        <p:txBody>
          <a:bodyPr vert="horz" lIns="91440" tIns="45720" rIns="91440" bIns="45720" rtlCol="0" anchor="ctr">
            <a:normAutofit/>
          </a:bodyPr>
          <a:lstStyle/>
          <a:p>
            <a:pPr>
              <a:spcAft>
                <a:spcPts val="600"/>
              </a:spcAft>
            </a:pPr>
            <a:fld id="{18D65601-5AE2-46FC-B138-694DDD2B510D}" type="slidenum">
              <a:rPr lang="en-US" smtClean="0"/>
              <a:pPr>
                <a:spcAft>
                  <a:spcPts val="600"/>
                </a:spcAft>
              </a:pPr>
              <a:t>12</a:t>
            </a:fld>
            <a:endParaRPr lang="en-US"/>
          </a:p>
        </p:txBody>
      </p:sp>
    </p:spTree>
    <p:extLst>
      <p:ext uri="{BB962C8B-B14F-4D97-AF65-F5344CB8AC3E}">
        <p14:creationId xmlns:p14="http://schemas.microsoft.com/office/powerpoint/2010/main" val="1707333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4C0FEFBF-60FD-0161-6F6E-89EE39389CEE}"/>
              </a:ext>
            </a:extLst>
          </p:cNvPr>
          <p:cNvSpPr>
            <a:spLocks noGrp="1"/>
          </p:cNvSpPr>
          <p:nvPr>
            <p:ph type="title"/>
          </p:nvPr>
        </p:nvSpPr>
        <p:spPr>
          <a:xfrm>
            <a:off x="655994" y="1540701"/>
            <a:ext cx="4620584" cy="4233798"/>
          </a:xfrm>
        </p:spPr>
        <p:txBody>
          <a:bodyPr vert="horz" lIns="91440" tIns="45720" rIns="91440" bIns="45720" rtlCol="0" anchor="b">
            <a:normAutofit fontScale="90000"/>
          </a:bodyPr>
          <a:lstStyle/>
          <a:p>
            <a:r>
              <a:rPr lang="en-US" sz="4400"/>
              <a:t>Make sure your communication style includes active listening.</a:t>
            </a:r>
            <a:br>
              <a:rPr lang="en-US" sz="4400"/>
            </a:br>
            <a:br>
              <a:rPr lang="en-US" sz="4400"/>
            </a:br>
            <a:r>
              <a:rPr lang="en-US" sz="4400"/>
              <a:t>Show respect for others’ point of view. </a:t>
            </a:r>
          </a:p>
        </p:txBody>
      </p:sp>
      <p:pic>
        <p:nvPicPr>
          <p:cNvPr id="5" name="Picture Placeholder 84" descr="Two people standing facing a crowd of people sitting">
            <a:extLst>
              <a:ext uri="{FF2B5EF4-FFF2-40B4-BE49-F238E27FC236}">
                <a16:creationId xmlns:a16="http://schemas.microsoft.com/office/drawing/2014/main" id="{E71238CA-461F-1B03-D7E1-786C002AB7DC}"/>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a:ext>
            </a:extLst>
          </a:blip>
          <a:srcRect l="2307"/>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p:spPr>
      </p:pic>
    </p:spTree>
    <p:extLst>
      <p:ext uri="{BB962C8B-B14F-4D97-AF65-F5344CB8AC3E}">
        <p14:creationId xmlns:p14="http://schemas.microsoft.com/office/powerpoint/2010/main" val="342168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DEBC60-AA38-5DEF-3160-0CAA68F3D28C}"/>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3400"/>
              <a:t>Communicate your departmental goals and how they align with the project/ menu goals.</a:t>
            </a:r>
          </a:p>
        </p:txBody>
      </p:sp>
      <p:sp>
        <p:nvSpPr>
          <p:cNvPr id="17"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descr="Chefs standing in kitchen of restaurant">
            <a:extLst>
              <a:ext uri="{FF2B5EF4-FFF2-40B4-BE49-F238E27FC236}">
                <a16:creationId xmlns:a16="http://schemas.microsoft.com/office/drawing/2014/main" id="{3F3FC695-ED37-254E-E3BD-513311181D97}"/>
              </a:ext>
            </a:extLst>
          </p:cNvPr>
          <p:cNvPicPr>
            <a:picLocks noGrp="1" noChangeAspect="1"/>
          </p:cNvPicPr>
          <p:nvPr>
            <p:ph sz="quarter" idx="12"/>
          </p:nvPr>
        </p:nvPicPr>
        <p:blipFill rotWithShape="1">
          <a:blip r:embed="rId3"/>
          <a:srcRect l="15497" r="1755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a:extLst>
              <a:ext uri="{FF2B5EF4-FFF2-40B4-BE49-F238E27FC236}">
                <a16:creationId xmlns:a16="http://schemas.microsoft.com/office/drawing/2014/main" id="{527C964F-E2D5-D8E7-C513-C47A7E409DF3}"/>
              </a:ext>
            </a:extLst>
          </p:cNvPr>
          <p:cNvSpPr>
            <a:spLocks noGrp="1"/>
          </p:cNvSpPr>
          <p:nvPr>
            <p:ph type="sldNum" sz="quarter" idx="15"/>
          </p:nvPr>
        </p:nvSpPr>
        <p:spPr>
          <a:xfrm>
            <a:off x="10591800" y="6356350"/>
            <a:ext cx="762000" cy="365125"/>
          </a:xfrm>
        </p:spPr>
        <p:txBody>
          <a:bodyPr vert="horz" lIns="91440" tIns="45720" rIns="91440" bIns="45720" rtlCol="0" anchor="ctr">
            <a:normAutofit/>
          </a:bodyPr>
          <a:lstStyle/>
          <a:p>
            <a:pPr defTabSz="914400">
              <a:spcAft>
                <a:spcPts val="600"/>
              </a:spcAft>
              <a:defRPr/>
            </a:pPr>
            <a:fld id="{18D65601-5AE2-46FC-B138-694DDD2B510D}" type="slidenum">
              <a:rPr lang="en-US">
                <a:solidFill>
                  <a:srgbClr val="FFFFFF"/>
                </a:solidFill>
                <a:latin typeface="Calibri" panose="020F0502020204030204"/>
              </a:rPr>
              <a:pPr defTabSz="914400">
                <a:spcAft>
                  <a:spcPts val="600"/>
                </a:spcAft>
                <a:defRPr/>
              </a:pPr>
              <a:t>14</a:t>
            </a:fld>
            <a:endParaRPr lang="en-US">
              <a:solidFill>
                <a:srgbClr val="FFFFFF"/>
              </a:solidFill>
              <a:latin typeface="Calibri" panose="020F0502020204030204"/>
            </a:endParaRPr>
          </a:p>
        </p:txBody>
      </p:sp>
    </p:spTree>
    <p:extLst>
      <p:ext uri="{BB962C8B-B14F-4D97-AF65-F5344CB8AC3E}">
        <p14:creationId xmlns:p14="http://schemas.microsoft.com/office/powerpoint/2010/main" val="2906152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DB5B423A-57CC-4C58-AA26-8E2E862B0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217023" cy="3994777"/>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5BFFCC8-C04D-0071-3B14-4AF828E000B0}"/>
              </a:ext>
            </a:extLst>
          </p:cNvPr>
          <p:cNvSpPr>
            <a:spLocks noGrp="1"/>
          </p:cNvSpPr>
          <p:nvPr>
            <p:ph type="title"/>
          </p:nvPr>
        </p:nvSpPr>
        <p:spPr>
          <a:xfrm>
            <a:off x="838200" y="673770"/>
            <a:ext cx="3220329" cy="2027227"/>
          </a:xfrm>
        </p:spPr>
        <p:txBody>
          <a:bodyPr vert="horz" lIns="91440" tIns="45720" rIns="91440" bIns="45720" rtlCol="0" anchor="t">
            <a:normAutofit/>
          </a:bodyPr>
          <a:lstStyle/>
          <a:p>
            <a:r>
              <a:rPr lang="en-US" sz="4600" kern="1200">
                <a:solidFill>
                  <a:srgbClr val="FFFFFF"/>
                </a:solidFill>
                <a:latin typeface="+mj-lt"/>
                <a:ea typeface="+mj-ea"/>
                <a:cs typeface="+mj-cs"/>
              </a:rPr>
              <a:t>The benefits of cooperation</a:t>
            </a:r>
          </a:p>
        </p:txBody>
      </p:sp>
      <p:graphicFrame>
        <p:nvGraphicFramePr>
          <p:cNvPr id="9" name="Content Placeholder 5">
            <a:extLst>
              <a:ext uri="{FF2B5EF4-FFF2-40B4-BE49-F238E27FC236}">
                <a16:creationId xmlns:a16="http://schemas.microsoft.com/office/drawing/2014/main" id="{7B940AAC-DF40-40D9-5062-92625813ECDB}"/>
              </a:ext>
            </a:extLst>
          </p:cNvPr>
          <p:cNvGraphicFramePr>
            <a:graphicFrameLocks/>
          </p:cNvGraphicFramePr>
          <p:nvPr>
            <p:extLst>
              <p:ext uri="{D42A27DB-BD31-4B8C-83A1-F6EECF244321}">
                <p14:modId xmlns:p14="http://schemas.microsoft.com/office/powerpoint/2010/main" val="2228749792"/>
              </p:ext>
            </p:extLst>
          </p:nvPr>
        </p:nvGraphicFramePr>
        <p:xfrm>
          <a:off x="4150196" y="2626663"/>
          <a:ext cx="7966553" cy="46883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ontent Placeholder 6">
            <a:extLst>
              <a:ext uri="{FF2B5EF4-FFF2-40B4-BE49-F238E27FC236}">
                <a16:creationId xmlns:a16="http://schemas.microsoft.com/office/drawing/2014/main" id="{39118A24-4E50-F77D-EF17-46A29F012C34}"/>
              </a:ext>
            </a:extLst>
          </p:cNvPr>
          <p:cNvSpPr>
            <a:spLocks/>
          </p:cNvSpPr>
          <p:nvPr/>
        </p:nvSpPr>
        <p:spPr>
          <a:xfrm>
            <a:off x="5414096" y="360434"/>
            <a:ext cx="6327264" cy="1854825"/>
          </a:xfrm>
          <a:prstGeom prst="rect">
            <a:avLst/>
          </a:prstGeom>
        </p:spPr>
        <p:txBody>
          <a:bodyPr>
            <a:noAutofit/>
          </a:bodyPr>
          <a:lstStyle/>
          <a:p>
            <a:pPr defTabSz="242316">
              <a:lnSpc>
                <a:spcPct val="90000"/>
              </a:lnSpc>
              <a:spcAft>
                <a:spcPts val="600"/>
              </a:spcAft>
            </a:pPr>
            <a:r>
              <a:rPr lang="en-US" sz="3600" kern="1200">
                <a:solidFill>
                  <a:schemeClr val="tx1"/>
                </a:solidFill>
                <a:highlight>
                  <a:srgbClr val="FFFFFF"/>
                </a:highlight>
                <a:latin typeface="+mn-lt"/>
                <a:ea typeface="+mn-ea"/>
                <a:cs typeface="+mn-cs"/>
              </a:rPr>
              <a:t>Working as a team allows you to specialize and to focus on one aspect of a project, ensuring that the entire project will be more successful as a result. </a:t>
            </a:r>
          </a:p>
        </p:txBody>
      </p:sp>
      <p:sp>
        <p:nvSpPr>
          <p:cNvPr id="3" name="Slide Number Placeholder 2">
            <a:extLst>
              <a:ext uri="{FF2B5EF4-FFF2-40B4-BE49-F238E27FC236}">
                <a16:creationId xmlns:a16="http://schemas.microsoft.com/office/drawing/2014/main" id="{D9D6A759-37B6-1E14-BD05-D652BEECEA33}"/>
              </a:ext>
            </a:extLst>
          </p:cNvPr>
          <p:cNvSpPr>
            <a:spLocks/>
          </p:cNvSpPr>
          <p:nvPr/>
        </p:nvSpPr>
        <p:spPr>
          <a:xfrm>
            <a:off x="5542672" y="4243111"/>
            <a:ext cx="518238" cy="348660"/>
          </a:xfrm>
          <a:prstGeom prst="rect">
            <a:avLst/>
          </a:prstGeom>
        </p:spPr>
        <p:txBody>
          <a:bodyPr anchor="ctr">
            <a:normAutofit/>
          </a:bodyPr>
          <a:lstStyle/>
          <a:p>
            <a:pPr defTabSz="242316">
              <a:spcAft>
                <a:spcPts val="318"/>
              </a:spcAft>
            </a:pPr>
            <a:fld id="{18D65601-5AE2-46FC-B138-694DDD2B510D}" type="slidenum">
              <a:rPr lang="en-US" sz="954" kern="1200">
                <a:solidFill>
                  <a:schemeClr val="tx1"/>
                </a:solidFill>
                <a:latin typeface="+mn-lt"/>
                <a:ea typeface="+mn-ea"/>
                <a:cs typeface="+mn-cs"/>
              </a:rPr>
              <a:pPr defTabSz="242316">
                <a:spcAft>
                  <a:spcPts val="318"/>
                </a:spcAft>
              </a:pPr>
              <a:t>15</a:t>
            </a:fld>
            <a:endParaRPr lang="en-US"/>
          </a:p>
        </p:txBody>
      </p:sp>
    </p:spTree>
    <p:extLst>
      <p:ext uri="{BB962C8B-B14F-4D97-AF65-F5344CB8AC3E}">
        <p14:creationId xmlns:p14="http://schemas.microsoft.com/office/powerpoint/2010/main" val="952135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061384-8C2A-AC46-D296-2DF95CBF10BB}"/>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Cooperation</a:t>
            </a: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EF606B8-D15C-3916-2C66-49DEC593A3C2}"/>
              </a:ext>
            </a:extLst>
          </p:cNvPr>
          <p:cNvSpPr>
            <a:spLocks noGrp="1"/>
          </p:cNvSpPr>
          <p:nvPr>
            <p:ph type="body" sz="quarter" idx="12"/>
          </p:nvPr>
        </p:nvSpPr>
        <p:spPr>
          <a:xfrm>
            <a:off x="640080" y="2872899"/>
            <a:ext cx="4243589" cy="3320668"/>
          </a:xfr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spc="10">
                <a:effectLst/>
                <a:highlight>
                  <a:srgbClr val="FFFFFF"/>
                </a:highlight>
              </a:rPr>
              <a:t>Dietitians should be learning more about food pr</a:t>
            </a:r>
            <a:r>
              <a:rPr lang="en-US" sz="2200" spc="10">
                <a:highlight>
                  <a:srgbClr val="FFFFFF"/>
                </a:highlight>
              </a:rPr>
              <a:t>oduction to help support the process.</a:t>
            </a:r>
          </a:p>
          <a:p>
            <a:pPr indent="-228600">
              <a:lnSpc>
                <a:spcPct val="90000"/>
              </a:lnSpc>
              <a:spcAft>
                <a:spcPts val="600"/>
              </a:spcAft>
              <a:buFont typeface="Arial" panose="020B0604020202020204" pitchFamily="34" charset="0"/>
              <a:buChar char="•"/>
            </a:pPr>
            <a:r>
              <a:rPr lang="en-US" sz="2200" spc="10">
                <a:highlight>
                  <a:srgbClr val="FFFFFF"/>
                </a:highlight>
              </a:rPr>
              <a:t>C</a:t>
            </a:r>
            <a:r>
              <a:rPr lang="en-US" sz="2200" spc="10">
                <a:effectLst/>
                <a:highlight>
                  <a:srgbClr val="FFFFFF"/>
                </a:highlight>
              </a:rPr>
              <a:t>hefs and dietitians together </a:t>
            </a:r>
            <a:r>
              <a:rPr lang="en-US" sz="2200" spc="10">
                <a:highlight>
                  <a:srgbClr val="FFFFFF"/>
                </a:highlight>
              </a:rPr>
              <a:t>create </a:t>
            </a:r>
            <a:r>
              <a:rPr lang="en-US" sz="2200" spc="10">
                <a:effectLst/>
                <a:highlight>
                  <a:srgbClr val="FFFFFF"/>
                </a:highlight>
              </a:rPr>
              <a:t>flavorful cuisine that can also be healthy. </a:t>
            </a:r>
            <a:endParaRPr lang="en-US" sz="2200">
              <a:effectLst/>
              <a:highlight>
                <a:srgbClr val="FFFFFF"/>
              </a:highlight>
            </a:endParaRPr>
          </a:p>
          <a:p>
            <a:pPr indent="-228600">
              <a:lnSpc>
                <a:spcPct val="90000"/>
              </a:lnSpc>
              <a:spcAft>
                <a:spcPts val="600"/>
              </a:spcAft>
              <a:buFont typeface="Arial" panose="020B0604020202020204" pitchFamily="34" charset="0"/>
              <a:buChar char="•"/>
            </a:pPr>
            <a:endParaRPr lang="en-US" sz="2200"/>
          </a:p>
        </p:txBody>
      </p:sp>
      <p:pic>
        <p:nvPicPr>
          <p:cNvPr id="5" name="Picture Placeholder 4" descr="A person wearing face masks standing behind a glass display&#10;&#10;Description automatically generated">
            <a:extLst>
              <a:ext uri="{FF2B5EF4-FFF2-40B4-BE49-F238E27FC236}">
                <a16:creationId xmlns:a16="http://schemas.microsoft.com/office/drawing/2014/main" id="{FC5DA965-65EA-D14A-1523-DDC22E5A20ED}"/>
              </a:ext>
            </a:extLst>
          </p:cNvPr>
          <p:cNvPicPr>
            <a:picLocks noGrp="1" noChangeAspect="1"/>
          </p:cNvPicPr>
          <p:nvPr>
            <p:ph type="pic" sz="quarter" idx="13"/>
          </p:nvPr>
        </p:nvPicPr>
        <p:blipFill rotWithShape="1">
          <a:blip r:embed="rId2"/>
          <a:srcRect l="11309" r="21738"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Tree>
    <p:extLst>
      <p:ext uri="{BB962C8B-B14F-4D97-AF65-F5344CB8AC3E}">
        <p14:creationId xmlns:p14="http://schemas.microsoft.com/office/powerpoint/2010/main" val="40113340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52EF1C1-5933-D909-38D2-D22F630A85FE}"/>
              </a:ext>
            </a:extLst>
          </p:cNvPr>
          <p:cNvSpPr>
            <a:spLocks noGrp="1"/>
          </p:cNvSpPr>
          <p:nvPr>
            <p:ph type="title"/>
          </p:nvPr>
        </p:nvSpPr>
        <p:spPr>
          <a:xfrm>
            <a:off x="838201" y="365125"/>
            <a:ext cx="5251316" cy="1807305"/>
          </a:xfrm>
        </p:spPr>
        <p:txBody>
          <a:bodyPr vert="horz" lIns="91440" tIns="45720" rIns="91440" bIns="45720" rtlCol="0" anchor="ctr">
            <a:normAutofit/>
          </a:bodyPr>
          <a:lstStyle/>
          <a:p>
            <a:r>
              <a:rPr lang="en-US" sz="4400"/>
              <a:t>Spend time in the kitchen!</a:t>
            </a:r>
            <a:r>
              <a:rPr lang="en-US" sz="4400" i="0">
                <a:effectLst/>
                <a:highlight>
                  <a:srgbClr val="FFFFFF"/>
                </a:highlight>
              </a:rPr>
              <a:t> </a:t>
            </a:r>
            <a:endParaRPr lang="en-US" sz="4400"/>
          </a:p>
        </p:txBody>
      </p:sp>
      <p:sp>
        <p:nvSpPr>
          <p:cNvPr id="3" name="Content Placeholder 2">
            <a:extLst>
              <a:ext uri="{FF2B5EF4-FFF2-40B4-BE49-F238E27FC236}">
                <a16:creationId xmlns:a16="http://schemas.microsoft.com/office/drawing/2014/main" id="{43B3004F-891E-E0B4-FC2D-A5949EC33A3D}"/>
              </a:ext>
            </a:extLst>
          </p:cNvPr>
          <p:cNvSpPr>
            <a:spLocks/>
          </p:cNvSpPr>
          <p:nvPr/>
        </p:nvSpPr>
        <p:spPr>
          <a:xfrm>
            <a:off x="838200" y="2333297"/>
            <a:ext cx="4619621" cy="3843666"/>
          </a:xfrm>
          <a:prstGeom prst="rect">
            <a:avLst/>
          </a:prstGeom>
        </p:spPr>
        <p:txBody>
          <a:bodyPr vert="horz" lIns="91440" tIns="45720" rIns="91440" bIns="45720" rtlCol="0">
            <a:normAutofit/>
          </a:bodyPr>
          <a:lstStyle/>
          <a:p>
            <a:pPr marL="342900" indent="-228600" defTabSz="914400">
              <a:lnSpc>
                <a:spcPct val="90000"/>
              </a:lnSpc>
              <a:spcAft>
                <a:spcPts val="600"/>
              </a:spcAft>
              <a:buFont typeface="Arial" panose="020B0604020202020204" pitchFamily="34" charset="0"/>
              <a:buChar char="•"/>
            </a:pPr>
            <a:r>
              <a:rPr lang="en-US" sz="2000">
                <a:highlight>
                  <a:srgbClr val="FFFFFF"/>
                </a:highlight>
              </a:rPr>
              <a:t>Teach your craft but also learn the crafts of the culinary team to strengthen your knowledge and build a collaborative and supportive environment.</a:t>
            </a:r>
            <a:endParaRPr lang="en-US" sz="2000"/>
          </a:p>
          <a:p>
            <a:pPr marL="342900" indent="-228600" defTabSz="914400">
              <a:lnSpc>
                <a:spcPct val="90000"/>
              </a:lnSpc>
              <a:spcAft>
                <a:spcPts val="600"/>
              </a:spcAft>
              <a:buFont typeface="Arial" panose="020B0604020202020204" pitchFamily="34" charset="0"/>
              <a:buChar char="•"/>
            </a:pPr>
            <a:r>
              <a:rPr lang="en-US" sz="2000"/>
              <a:t>Watch the trends, read industry publications geared at chefs. </a:t>
            </a:r>
          </a:p>
          <a:p>
            <a:pPr marL="342900" indent="-228600" defTabSz="914400">
              <a:lnSpc>
                <a:spcPct val="90000"/>
              </a:lnSpc>
              <a:spcAft>
                <a:spcPts val="600"/>
              </a:spcAft>
              <a:buFont typeface="Arial" panose="020B0604020202020204" pitchFamily="34" charset="0"/>
              <a:buChar char="•"/>
            </a:pPr>
            <a:r>
              <a:rPr lang="en-US" sz="2000"/>
              <a:t>Follow chef/dietitians and dietitians that do lots of cooking demos.  Attend and assist with some. </a:t>
            </a:r>
          </a:p>
          <a:p>
            <a:pPr indent="-228600" defTabSz="914400">
              <a:lnSpc>
                <a:spcPct val="90000"/>
              </a:lnSpc>
              <a:spcAft>
                <a:spcPts val="600"/>
              </a:spcAft>
              <a:buFont typeface="Arial" panose="020B0604020202020204" pitchFamily="34" charset="0"/>
              <a:buChar char="•"/>
            </a:pPr>
            <a:endParaRPr lang="en-US" sz="2000"/>
          </a:p>
          <a:p>
            <a:pPr indent="-228600" defTabSz="914400">
              <a:lnSpc>
                <a:spcPct val="90000"/>
              </a:lnSpc>
              <a:spcAft>
                <a:spcPts val="600"/>
              </a:spcAft>
              <a:buFont typeface="Arial" panose="020B0604020202020204" pitchFamily="34" charset="0"/>
              <a:buChar char="•"/>
            </a:pPr>
            <a:endParaRPr lang="en-US" sz="2000"/>
          </a:p>
        </p:txBody>
      </p:sp>
      <p:pic>
        <p:nvPicPr>
          <p:cNvPr id="5" name="Picture 4">
            <a:extLst>
              <a:ext uri="{FF2B5EF4-FFF2-40B4-BE49-F238E27FC236}">
                <a16:creationId xmlns:a16="http://schemas.microsoft.com/office/drawing/2014/main" id="{59476861-946B-F81F-3CB3-80760071197F}"/>
              </a:ext>
            </a:extLst>
          </p:cNvPr>
          <p:cNvPicPr>
            <a:picLocks noChangeAspect="1"/>
          </p:cNvPicPr>
          <p:nvPr/>
        </p:nvPicPr>
        <p:blipFill rotWithShape="1">
          <a:blip r:embed="rId3"/>
          <a:srcRect l="19183" r="18431" b="-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82250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D50F262-343C-4101-AB3C-9DA1072F7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group of women cooking in a kitchen&#10;&#10;Description automatically generated">
            <a:extLst>
              <a:ext uri="{FF2B5EF4-FFF2-40B4-BE49-F238E27FC236}">
                <a16:creationId xmlns:a16="http://schemas.microsoft.com/office/drawing/2014/main" id="{8DFFEF06-BD6A-1D64-0C63-01FD907CF1E0}"/>
              </a:ext>
            </a:extLst>
          </p:cNvPr>
          <p:cNvPicPr>
            <a:picLocks noChangeAspect="1"/>
          </p:cNvPicPr>
          <p:nvPr/>
        </p:nvPicPr>
        <p:blipFill rotWithShape="1">
          <a:blip r:embed="rId3"/>
          <a:srcRect l="18348" r="2389"/>
          <a:stretch/>
        </p:blipFill>
        <p:spPr>
          <a:xfrm>
            <a:off x="7816130" y="-2"/>
            <a:ext cx="4375870" cy="6858000"/>
          </a:xfrm>
          <a:custGeom>
            <a:avLst/>
            <a:gdLst/>
            <a:ahLst/>
            <a:cxnLst/>
            <a:rect l="l" t="t" r="r" b="b"/>
            <a:pathLst>
              <a:path w="4375870" h="6858000">
                <a:moveTo>
                  <a:pt x="4441" y="0"/>
                </a:moveTo>
                <a:lnTo>
                  <a:pt x="4375870" y="0"/>
                </a:lnTo>
                <a:lnTo>
                  <a:pt x="4375870" y="23"/>
                </a:lnTo>
                <a:lnTo>
                  <a:pt x="4375870"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3" name="Picture 2" descr="A person pouring flour into a bowl of food&#10;&#10;Description automatically generated">
            <a:extLst>
              <a:ext uri="{FF2B5EF4-FFF2-40B4-BE49-F238E27FC236}">
                <a16:creationId xmlns:a16="http://schemas.microsoft.com/office/drawing/2014/main" id="{ED9D2AA3-07E4-0514-6BEB-364EC96FCA1B}"/>
              </a:ext>
            </a:extLst>
          </p:cNvPr>
          <p:cNvPicPr>
            <a:picLocks noChangeAspect="1"/>
          </p:cNvPicPr>
          <p:nvPr/>
        </p:nvPicPr>
        <p:blipFill rotWithShape="1">
          <a:blip r:embed="rId4"/>
          <a:srcRect l="33051" r="18844" b="-2"/>
          <a:stretch/>
        </p:blipFill>
        <p:spPr>
          <a:xfrm>
            <a:off x="3595404" y="33"/>
            <a:ext cx="4942298" cy="6857999"/>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p:spPr>
      </p:pic>
      <p:sp useBgFill="1">
        <p:nvSpPr>
          <p:cNvPr id="26" name="Freeform: Shape 25">
            <a:extLst>
              <a:ext uri="{FF2B5EF4-FFF2-40B4-BE49-F238E27FC236}">
                <a16:creationId xmlns:a16="http://schemas.microsoft.com/office/drawing/2014/main" id="{6A0924B3-0260-445E-AFD7-9533C0D1B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3" name="Freeform: Shape 22">
            <a:extLst>
              <a:ext uri="{FF2B5EF4-FFF2-40B4-BE49-F238E27FC236}">
                <a16:creationId xmlns:a16="http://schemas.microsoft.com/office/drawing/2014/main" id="{7C34E8CB-B972-4A94-8469-315C10C2A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B4969F6-F659-8177-1881-4AE0F32F5371}"/>
              </a:ext>
            </a:extLst>
          </p:cNvPr>
          <p:cNvSpPr>
            <a:spLocks noGrp="1"/>
          </p:cNvSpPr>
          <p:nvPr>
            <p:ph type="title"/>
          </p:nvPr>
        </p:nvSpPr>
        <p:spPr>
          <a:xfrm>
            <a:off x="438913" y="1511589"/>
            <a:ext cx="3430958" cy="2896432"/>
          </a:xfrm>
        </p:spPr>
        <p:txBody>
          <a:bodyPr vert="horz" lIns="91440" tIns="45720" rIns="91440" bIns="45720" rtlCol="0" anchor="b">
            <a:normAutofit/>
          </a:bodyPr>
          <a:lstStyle/>
          <a:p>
            <a:r>
              <a:rPr lang="en-US" sz="4000" kern="1200">
                <a:solidFill>
                  <a:schemeClr val="tx1"/>
                </a:solidFill>
                <a:latin typeface="+mj-lt"/>
                <a:ea typeface="+mj-ea"/>
                <a:cs typeface="+mj-cs"/>
              </a:rPr>
              <a:t>Make sure you are in there cooking, too!</a:t>
            </a:r>
          </a:p>
        </p:txBody>
      </p:sp>
      <p:sp>
        <p:nvSpPr>
          <p:cNvPr id="25" name="Rectangle 24">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27" name="Rectangle 26">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able Placeholder 3">
            <a:extLst>
              <a:ext uri="{FF2B5EF4-FFF2-40B4-BE49-F238E27FC236}">
                <a16:creationId xmlns:a16="http://schemas.microsoft.com/office/drawing/2014/main" id="{F4584D35-0B22-2004-B267-75CE112E2D92}"/>
              </a:ext>
            </a:extLst>
          </p:cNvPr>
          <p:cNvSpPr>
            <a:spLocks/>
          </p:cNvSpPr>
          <p:nvPr/>
        </p:nvSpPr>
        <p:spPr>
          <a:xfrm>
            <a:off x="5097463" y="2051976"/>
            <a:ext cx="6180137" cy="386753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A9C77DB-4A91-5236-10C3-360F57BC7423}"/>
              </a:ext>
            </a:extLst>
          </p:cNvPr>
          <p:cNvSpPr>
            <a:spLocks/>
          </p:cNvSpPr>
          <p:nvPr/>
        </p:nvSpPr>
        <p:spPr>
          <a:xfrm>
            <a:off x="1044644" y="5543745"/>
            <a:ext cx="904462" cy="608504"/>
          </a:xfrm>
          <a:prstGeom prst="rect">
            <a:avLst/>
          </a:prstGeom>
        </p:spPr>
        <p:txBody>
          <a:bodyPr lIns="91440" tIns="45720" rIns="91440" bIns="45720" anchor="t"/>
          <a:lstStyle/>
          <a:p>
            <a:pPr defTabSz="425196">
              <a:spcAft>
                <a:spcPts val="600"/>
              </a:spcAft>
            </a:pPr>
            <a:endParaRPr lang="en-US" sz="1650">
              <a:cs typeface="Calibri"/>
            </a:endParaRPr>
          </a:p>
        </p:txBody>
      </p:sp>
    </p:spTree>
    <p:extLst>
      <p:ext uri="{BB962C8B-B14F-4D97-AF65-F5344CB8AC3E}">
        <p14:creationId xmlns:p14="http://schemas.microsoft.com/office/powerpoint/2010/main" val="1166774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 name="Rectangle 65">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ontent Placeholder 1">
            <a:extLst>
              <a:ext uri="{FF2B5EF4-FFF2-40B4-BE49-F238E27FC236}">
                <a16:creationId xmlns:a16="http://schemas.microsoft.com/office/drawing/2014/main" id="{65E3B863-45FE-122A-CF49-BA8389A1DF6B}"/>
              </a:ext>
            </a:extLst>
          </p:cNvPr>
          <p:cNvPicPr>
            <a:picLocks noChangeAspect="1"/>
          </p:cNvPicPr>
          <p:nvPr/>
        </p:nvPicPr>
        <p:blipFill rotWithShape="1">
          <a:blip r:embed="rId3"/>
          <a:srcRect l="12350" r="6349" b="1"/>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8" name="Title 1">
            <a:extLst>
              <a:ext uri="{FF2B5EF4-FFF2-40B4-BE49-F238E27FC236}">
                <a16:creationId xmlns:a16="http://schemas.microsoft.com/office/drawing/2014/main" id="{2E602BA9-3FDA-1FDB-745C-73B4BD27E478}"/>
              </a:ext>
            </a:extLst>
          </p:cNvPr>
          <p:cNvSpPr>
            <a:spLocks noGrp="1"/>
          </p:cNvSpPr>
          <p:nvPr>
            <p:ph type="title"/>
          </p:nvPr>
        </p:nvSpPr>
        <p:spPr>
          <a:xfrm>
            <a:off x="6414902" y="4568042"/>
            <a:ext cx="5505814" cy="1690409"/>
          </a:xfrm>
        </p:spPr>
        <p:txBody>
          <a:bodyPr vert="horz" lIns="91440" tIns="45720" rIns="91440" bIns="45720" rtlCol="0" anchor="b">
            <a:noAutofit/>
          </a:bodyPr>
          <a:lstStyle/>
          <a:p>
            <a:r>
              <a:rPr lang="en-US" sz="3600" b="1" kern="1200">
                <a:solidFill>
                  <a:schemeClr val="tx1"/>
                </a:solidFill>
                <a:latin typeface="+mj-lt"/>
                <a:ea typeface="+mj-ea"/>
                <a:cs typeface="+mj-cs"/>
              </a:rPr>
              <a:t>Identify outside influencers who can support special events – bringing fresh perspectives and energy!</a:t>
            </a:r>
          </a:p>
        </p:txBody>
      </p:sp>
      <p:pic>
        <p:nvPicPr>
          <p:cNvPr id="6" name="Content Placeholder 5" descr="A poster for a community event&#10;&#10;Description automatically generated">
            <a:extLst>
              <a:ext uri="{FF2B5EF4-FFF2-40B4-BE49-F238E27FC236}">
                <a16:creationId xmlns:a16="http://schemas.microsoft.com/office/drawing/2014/main" id="{931FFD24-B335-82C6-25A7-E2C8A0A48AF5}"/>
              </a:ext>
            </a:extLst>
          </p:cNvPr>
          <p:cNvPicPr>
            <a:picLocks noChangeAspect="1"/>
          </p:cNvPicPr>
          <p:nvPr/>
        </p:nvPicPr>
        <p:blipFill rotWithShape="1">
          <a:blip r:embed="rId4"/>
          <a:srcRect r="-1" b="14568"/>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p:spPr>
      </p:pic>
      <p:sp>
        <p:nvSpPr>
          <p:cNvPr id="4" name="Slide Number Placeholder 3" hidden="1">
            <a:extLst>
              <a:ext uri="{FF2B5EF4-FFF2-40B4-BE49-F238E27FC236}">
                <a16:creationId xmlns:a16="http://schemas.microsoft.com/office/drawing/2014/main" id="{44998867-9142-A451-CE34-5B52342AFC79}"/>
              </a:ext>
            </a:extLst>
          </p:cNvPr>
          <p:cNvSpPr>
            <a:spLocks noGrp="1"/>
          </p:cNvSpPr>
          <p:nvPr>
            <p:ph type="sldNum" sz="quarter" idx="4294967295"/>
          </p:nvPr>
        </p:nvSpPr>
        <p:spPr>
          <a:xfrm>
            <a:off x="0" y="5943600"/>
            <a:ext cx="968375" cy="652463"/>
          </a:xfrm>
        </p:spPr>
        <p:txBody>
          <a:bodyPr/>
          <a:lstStyle/>
          <a:p>
            <a:pPr>
              <a:spcAft>
                <a:spcPts val="600"/>
              </a:spcAft>
            </a:pPr>
            <a:fld id="{18D65601-5AE2-46FC-B138-694DDD2B510D}" type="slidenum">
              <a:rPr lang="en-US" smtClean="0"/>
              <a:pPr>
                <a:spcAft>
                  <a:spcPts val="600"/>
                </a:spcAft>
              </a:pPr>
              <a:t>19</a:t>
            </a:fld>
            <a:endParaRPr lang="en-US"/>
          </a:p>
        </p:txBody>
      </p:sp>
    </p:spTree>
    <p:extLst>
      <p:ext uri="{BB962C8B-B14F-4D97-AF65-F5344CB8AC3E}">
        <p14:creationId xmlns:p14="http://schemas.microsoft.com/office/powerpoint/2010/main" val="215285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86F71E8-8D71-9405-3A01-01C3B8F86877}"/>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en-US" sz="5400"/>
              <a:t>The perfect pairing?  Really?</a:t>
            </a:r>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3">
            <a:extLst>
              <a:ext uri="{FF2B5EF4-FFF2-40B4-BE49-F238E27FC236}">
                <a16:creationId xmlns:a16="http://schemas.microsoft.com/office/drawing/2014/main" id="{392C90C5-5198-C255-02F9-1608AA49E088}"/>
              </a:ext>
            </a:extLst>
          </p:cNvPr>
          <p:cNvSpPr>
            <a:spLocks noGrp="1"/>
          </p:cNvSpPr>
          <p:nvPr>
            <p:ph sz="quarter" idx="12"/>
          </p:nvPr>
        </p:nvSpPr>
        <p:spPr>
          <a:xfrm>
            <a:off x="640080" y="2872899"/>
            <a:ext cx="4243589" cy="3320668"/>
          </a:xfrm>
        </p:spPr>
        <p:txBody>
          <a:bodyPr vert="horz" lIns="91440" tIns="45720" rIns="91440" bIns="45720" rtlCol="0">
            <a:normAutofit/>
          </a:bodyPr>
          <a:lstStyle/>
          <a:p>
            <a:pPr marL="0" indent="0">
              <a:lnSpc>
                <a:spcPct val="90000"/>
              </a:lnSpc>
              <a:buNone/>
            </a:pPr>
            <a:r>
              <a:rPr lang="en-US" sz="2200">
                <a:highlight>
                  <a:srgbClr val="FFFFFF"/>
                </a:highlight>
              </a:rPr>
              <a:t>Some</a:t>
            </a:r>
            <a:r>
              <a:rPr lang="en-US" sz="2200">
                <a:effectLst/>
                <a:highlight>
                  <a:srgbClr val="FFFFFF"/>
                </a:highlight>
              </a:rPr>
              <a:t> chefs and dietitians hesitate at the thought of working side by side</a:t>
            </a:r>
            <a:r>
              <a:rPr lang="en-US" sz="2200">
                <a:highlight>
                  <a:srgbClr val="FFFFFF"/>
                </a:highlight>
              </a:rPr>
              <a:t>:</a:t>
            </a:r>
            <a:endParaRPr lang="en-US" sz="2200">
              <a:effectLst/>
              <a:highlight>
                <a:srgbClr val="FFFFFF"/>
              </a:highlight>
            </a:endParaRPr>
          </a:p>
          <a:p>
            <a:pPr>
              <a:lnSpc>
                <a:spcPct val="90000"/>
              </a:lnSpc>
            </a:pPr>
            <a:r>
              <a:rPr lang="en-US" sz="2200">
                <a:effectLst/>
                <a:highlight>
                  <a:srgbClr val="FFFFFF"/>
                </a:highlight>
              </a:rPr>
              <a:t>Despite their obvious connection with food and eating.</a:t>
            </a:r>
          </a:p>
          <a:p>
            <a:pPr>
              <a:lnSpc>
                <a:spcPct val="90000"/>
              </a:lnSpc>
            </a:pPr>
            <a:r>
              <a:rPr lang="en-US" sz="2200">
                <a:highlight>
                  <a:srgbClr val="FFFFFF"/>
                </a:highlight>
              </a:rPr>
              <a:t>Despite the shared goal of a happy and safe student experience. </a:t>
            </a:r>
            <a:endParaRPr lang="en-US" sz="2200"/>
          </a:p>
        </p:txBody>
      </p:sp>
      <p:pic>
        <p:nvPicPr>
          <p:cNvPr id="4" name="Picture 3" descr="A person and person facing each other&#10;&#10;Description automatically generated">
            <a:extLst>
              <a:ext uri="{FF2B5EF4-FFF2-40B4-BE49-F238E27FC236}">
                <a16:creationId xmlns:a16="http://schemas.microsoft.com/office/drawing/2014/main" id="{451C9E13-A3BE-7C7F-6674-2B82C8DCDCB2}"/>
              </a:ext>
            </a:extLst>
          </p:cNvPr>
          <p:cNvPicPr>
            <a:picLocks noChangeAspect="1"/>
          </p:cNvPicPr>
          <p:nvPr/>
        </p:nvPicPr>
        <p:blipFill rotWithShape="1">
          <a:blip r:embed="rId3"/>
          <a:srcRect l="649" r="2"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Slide Number Placeholder 4">
            <a:extLst>
              <a:ext uri="{FF2B5EF4-FFF2-40B4-BE49-F238E27FC236}">
                <a16:creationId xmlns:a16="http://schemas.microsoft.com/office/drawing/2014/main" id="{A34518A5-1C9D-79F3-349C-3E7AAFD98951}"/>
              </a:ext>
            </a:extLst>
          </p:cNvPr>
          <p:cNvSpPr>
            <a:spLocks noGrp="1"/>
          </p:cNvSpPr>
          <p:nvPr>
            <p:ph type="sldNum" sz="quarter" idx="15"/>
          </p:nvPr>
        </p:nvSpPr>
        <p:spPr>
          <a:xfrm>
            <a:off x="10439400" y="6356350"/>
            <a:ext cx="914400" cy="365125"/>
          </a:xfrm>
        </p:spPr>
        <p:txBody>
          <a:bodyPr vert="horz" lIns="91440" tIns="45720" rIns="91440" bIns="45720" rtlCol="0" anchor="ctr">
            <a:normAutofit/>
          </a:bodyPr>
          <a:lstStyle/>
          <a:p>
            <a:pPr defTabSz="914400">
              <a:spcAft>
                <a:spcPts val="600"/>
              </a:spcAft>
              <a:defRPr/>
            </a:pPr>
            <a:fld id="{18D65601-5AE2-46FC-B138-694DDD2B510D}" type="slidenum">
              <a:rPr lang="en-US">
                <a:solidFill>
                  <a:srgbClr val="FFFFFF"/>
                </a:solidFill>
                <a:latin typeface="Calibri" panose="020F0502020204030204"/>
              </a:rPr>
              <a:pPr defTabSz="914400">
                <a:spcAft>
                  <a:spcPts val="600"/>
                </a:spcAft>
                <a:defRPr/>
              </a:pPr>
              <a:t>2</a:t>
            </a:fld>
            <a:endParaRPr lang="en-US">
              <a:solidFill>
                <a:srgbClr val="FFFFFF"/>
              </a:solidFill>
              <a:latin typeface="Calibri" panose="020F0502020204030204"/>
            </a:endParaRPr>
          </a:p>
        </p:txBody>
      </p:sp>
    </p:spTree>
    <p:extLst>
      <p:ext uri="{BB962C8B-B14F-4D97-AF65-F5344CB8AC3E}">
        <p14:creationId xmlns:p14="http://schemas.microsoft.com/office/powerpoint/2010/main" val="554382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25AA6ED-97F0-825D-71BB-D4D461E7870C}"/>
              </a:ext>
            </a:extLst>
          </p:cNvPr>
          <p:cNvSpPr>
            <a:spLocks noGrp="1"/>
          </p:cNvSpPr>
          <p:nvPr>
            <p:ph type="title"/>
          </p:nvPr>
        </p:nvSpPr>
        <p:spPr>
          <a:xfrm>
            <a:off x="788844" y="926299"/>
            <a:ext cx="3734014" cy="2591386"/>
          </a:xfrm>
        </p:spPr>
        <p:txBody>
          <a:bodyPr vert="horz" lIns="91440" tIns="45720" rIns="91440" bIns="45720" rtlCol="0" anchor="b">
            <a:normAutofit/>
          </a:bodyPr>
          <a:lstStyle/>
          <a:p>
            <a:r>
              <a:rPr lang="en-US" sz="5400"/>
              <a:t>Creativity should be encouraged!</a:t>
            </a:r>
          </a:p>
        </p:txBody>
      </p:sp>
      <p:sp>
        <p:nvSpPr>
          <p:cNvPr id="2" name="Content Placeholder 1">
            <a:extLst>
              <a:ext uri="{FF2B5EF4-FFF2-40B4-BE49-F238E27FC236}">
                <a16:creationId xmlns:a16="http://schemas.microsoft.com/office/drawing/2014/main" id="{6059FD0C-3CC0-6307-C5F3-CCBE0B14A19F}"/>
              </a:ext>
            </a:extLst>
          </p:cNvPr>
          <p:cNvSpPr>
            <a:spLocks noGrp="1"/>
          </p:cNvSpPr>
          <p:nvPr>
            <p:ph idx="1"/>
          </p:nvPr>
        </p:nvSpPr>
        <p:spPr>
          <a:xfrm>
            <a:off x="890339" y="4636008"/>
            <a:ext cx="3734014" cy="1572768"/>
          </a:xfrm>
        </p:spPr>
        <p:txBody>
          <a:bodyPr vert="horz" lIns="91440" tIns="45720" rIns="91440" bIns="45720" rtlCol="0">
            <a:normAutofit/>
          </a:bodyPr>
          <a:lstStyle/>
          <a:p>
            <a:pPr marL="0" indent="0">
              <a:buNone/>
            </a:pPr>
            <a:r>
              <a:rPr lang="en-US" sz="2400" b="0" i="0">
                <a:effectLst/>
                <a:highlight>
                  <a:srgbClr val="FFFFFF"/>
                </a:highlight>
              </a:rPr>
              <a:t>Chefs are creative people.  Tap into their creativity </a:t>
            </a:r>
            <a:r>
              <a:rPr lang="en-US" sz="2400">
                <a:highlight>
                  <a:srgbClr val="FFFFFF"/>
                </a:highlight>
              </a:rPr>
              <a:t>to achieve your goals</a:t>
            </a:r>
          </a:p>
        </p:txBody>
      </p:sp>
      <p:sp>
        <p:nvSpPr>
          <p:cNvPr id="1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AB2FFB2-208B-C4CE-161B-BA2FD7A720CA}"/>
              </a:ext>
            </a:extLst>
          </p:cNvPr>
          <p:cNvPicPr>
            <a:picLocks noChangeAspect="1"/>
          </p:cNvPicPr>
          <p:nvPr/>
        </p:nvPicPr>
        <p:blipFill rotWithShape="1">
          <a:blip r:embed="rId3"/>
          <a:srcRect l="27390" r="1618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2245466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D48D9584-D2FD-48CE-9E17-4E250B743B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holding a bowl of food&#10;&#10;Description automatically generated">
            <a:extLst>
              <a:ext uri="{FF2B5EF4-FFF2-40B4-BE49-F238E27FC236}">
                <a16:creationId xmlns:a16="http://schemas.microsoft.com/office/drawing/2014/main" id="{F0BB8F6B-CCC1-B89D-E0AC-6262A05E5D59}"/>
              </a:ext>
            </a:extLst>
          </p:cNvPr>
          <p:cNvPicPr>
            <a:picLocks noChangeAspect="1"/>
          </p:cNvPicPr>
          <p:nvPr/>
        </p:nvPicPr>
        <p:blipFill rotWithShape="1">
          <a:blip r:embed="rId3"/>
          <a:srcRect t="22179" r="-2" b="9506"/>
          <a:stretch/>
        </p:blipFill>
        <p:spPr>
          <a:xfrm>
            <a:off x="357721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3" name="Content Placeholder 2" descr="A bowl of ramen with eggs and meat&#10;&#10;Description automatically generated">
            <a:extLst>
              <a:ext uri="{FF2B5EF4-FFF2-40B4-BE49-F238E27FC236}">
                <a16:creationId xmlns:a16="http://schemas.microsoft.com/office/drawing/2014/main" id="{E53A9556-8DBB-8E1C-9F08-7F0585213229}"/>
              </a:ext>
            </a:extLst>
          </p:cNvPr>
          <p:cNvPicPr>
            <a:picLocks noChangeAspect="1"/>
          </p:cNvPicPr>
          <p:nvPr/>
        </p:nvPicPr>
        <p:blipFill rotWithShape="1">
          <a:blip r:embed="rId4"/>
          <a:srcRect t="10737" b="6549"/>
          <a:stretch/>
        </p:blipFill>
        <p:spPr>
          <a:xfrm>
            <a:off x="7822523" y="3456433"/>
            <a:ext cx="4369477" cy="3401568"/>
          </a:xfrm>
          <a:custGeom>
            <a:avLst/>
            <a:gdLst/>
            <a:ahLst/>
            <a:cxnLst/>
            <a:rect l="l" t="t" r="r" b="b"/>
            <a:pathLst>
              <a:path w="4369477" h="3401568">
                <a:moveTo>
                  <a:pt x="781270" y="0"/>
                </a:moveTo>
                <a:lnTo>
                  <a:pt x="4369477" y="0"/>
                </a:lnTo>
                <a:lnTo>
                  <a:pt x="4369477" y="3401568"/>
                </a:lnTo>
                <a:lnTo>
                  <a:pt x="0" y="3401568"/>
                </a:lnTo>
                <a:lnTo>
                  <a:pt x="1963" y="3397912"/>
                </a:lnTo>
                <a:cubicBezTo>
                  <a:pt x="454182" y="2512619"/>
                  <a:pt x="736170" y="1430108"/>
                  <a:pt x="776876" y="254399"/>
                </a:cubicBezTo>
                <a:close/>
              </a:path>
            </a:pathLst>
          </a:custGeom>
        </p:spPr>
      </p:pic>
      <p:pic>
        <p:nvPicPr>
          <p:cNvPr id="6" name="Picture 5" descr="A plate of sushi on a white surface&#10;&#10;Description automatically generated">
            <a:extLst>
              <a:ext uri="{FF2B5EF4-FFF2-40B4-BE49-F238E27FC236}">
                <a16:creationId xmlns:a16="http://schemas.microsoft.com/office/drawing/2014/main" id="{2E45C3A7-EAC1-3B36-C365-BA7A7EE33246}"/>
              </a:ext>
            </a:extLst>
          </p:cNvPr>
          <p:cNvPicPr>
            <a:picLocks noChangeAspect="1"/>
          </p:cNvPicPr>
          <p:nvPr/>
        </p:nvPicPr>
        <p:blipFill rotWithShape="1">
          <a:blip r:embed="rId5"/>
          <a:srcRect t="12514" r="2" b="8336"/>
          <a:stretch/>
        </p:blipFill>
        <p:spPr>
          <a:xfrm>
            <a:off x="3630260"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60" name="Freeform: Shape 59">
            <a:extLst>
              <a:ext uri="{FF2B5EF4-FFF2-40B4-BE49-F238E27FC236}">
                <a16:creationId xmlns:a16="http://schemas.microsoft.com/office/drawing/2014/main" id="{CA17DEF4-6C5D-41C6-8D93-5C7CFD7AD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2" name="Freeform: Shape 61">
            <a:extLst>
              <a:ext uri="{FF2B5EF4-FFF2-40B4-BE49-F238E27FC236}">
                <a16:creationId xmlns:a16="http://schemas.microsoft.com/office/drawing/2014/main" id="{22BBC5A3-5C8C-4FB9-AEFF-8778D2C98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7CA3729-F601-9B98-7C97-101B6F656766}"/>
              </a:ext>
            </a:extLst>
          </p:cNvPr>
          <p:cNvSpPr>
            <a:spLocks noGrp="1"/>
          </p:cNvSpPr>
          <p:nvPr>
            <p:ph type="title"/>
          </p:nvPr>
        </p:nvSpPr>
        <p:spPr>
          <a:xfrm>
            <a:off x="438912" y="1508760"/>
            <a:ext cx="3429000" cy="2898648"/>
          </a:xfrm>
        </p:spPr>
        <p:txBody>
          <a:bodyPr vert="horz" lIns="91440" tIns="45720" rIns="91440" bIns="45720" rtlCol="0" anchor="b">
            <a:normAutofit/>
          </a:bodyPr>
          <a:lstStyle/>
          <a:p>
            <a:r>
              <a:rPr lang="en-US" sz="4000" kern="1200">
                <a:solidFill>
                  <a:schemeClr val="tx1"/>
                </a:solidFill>
                <a:latin typeface="+mj-lt"/>
                <a:ea typeface="+mj-ea"/>
                <a:cs typeface="+mj-cs"/>
              </a:rPr>
              <a:t>Showcase the results to elevate the team and department</a:t>
            </a:r>
          </a:p>
        </p:txBody>
      </p:sp>
      <p:sp>
        <p:nvSpPr>
          <p:cNvPr id="64" name="Rectangle 63">
            <a:extLst>
              <a:ext uri="{FF2B5EF4-FFF2-40B4-BE49-F238E27FC236}">
                <a16:creationId xmlns:a16="http://schemas.microsoft.com/office/drawing/2014/main" id="{3BB917E8-D696-4787-96D6-521A9C42F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late of food on a table&#10;&#10;Description automatically generated">
            <a:extLst>
              <a:ext uri="{FF2B5EF4-FFF2-40B4-BE49-F238E27FC236}">
                <a16:creationId xmlns:a16="http://schemas.microsoft.com/office/drawing/2014/main" id="{36007DD8-4FA3-A24B-8608-68A7CE03F11B}"/>
              </a:ext>
            </a:extLst>
          </p:cNvPr>
          <p:cNvPicPr>
            <a:picLocks noChangeAspect="1"/>
          </p:cNvPicPr>
          <p:nvPr/>
        </p:nvPicPr>
        <p:blipFill rotWithShape="1">
          <a:blip r:embed="rId6"/>
          <a:srcRect t="19397" r="-2" b="21911"/>
          <a:stretch/>
        </p:blipFill>
        <p:spPr>
          <a:xfrm>
            <a:off x="7845207" y="10"/>
            <a:ext cx="4346795" cy="3401558"/>
          </a:xfrm>
          <a:custGeom>
            <a:avLst/>
            <a:gdLst/>
            <a:ahLst/>
            <a:cxnLst/>
            <a:rect l="l" t="t" r="r" b="b"/>
            <a:pathLst>
              <a:path w="4346795" h="3401568">
                <a:moveTo>
                  <a:pt x="0" y="0"/>
                </a:moveTo>
                <a:lnTo>
                  <a:pt x="4346795" y="0"/>
                </a:lnTo>
                <a:lnTo>
                  <a:pt x="4346795" y="3401568"/>
                </a:lnTo>
                <a:lnTo>
                  <a:pt x="762748" y="3401568"/>
                </a:lnTo>
                <a:lnTo>
                  <a:pt x="751436" y="2963954"/>
                </a:lnTo>
                <a:cubicBezTo>
                  <a:pt x="698408" y="1942163"/>
                  <a:pt x="463174" y="995044"/>
                  <a:pt x="93264" y="192283"/>
                </a:cubicBezTo>
                <a:close/>
              </a:path>
            </a:pathLst>
          </a:custGeom>
        </p:spPr>
      </p:pic>
      <p:sp>
        <p:nvSpPr>
          <p:cNvPr id="66" name="Rectangle 65">
            <a:extLst>
              <a:ext uri="{FF2B5EF4-FFF2-40B4-BE49-F238E27FC236}">
                <a16:creationId xmlns:a16="http://schemas.microsoft.com/office/drawing/2014/main" id="{39F4C545-E278-42ED-9B78-2EBA464444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17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4" name="Title 3">
            <a:extLst>
              <a:ext uri="{FF2B5EF4-FFF2-40B4-BE49-F238E27FC236}">
                <a16:creationId xmlns:a16="http://schemas.microsoft.com/office/drawing/2014/main" id="{CA7BF639-9897-7AC5-9AE9-B87BE1DE79F3}"/>
              </a:ext>
            </a:extLst>
          </p:cNvPr>
          <p:cNvSpPr>
            <a:spLocks noGrp="1"/>
          </p:cNvSpPr>
          <p:nvPr>
            <p:ph type="title"/>
          </p:nvPr>
        </p:nvSpPr>
        <p:spPr>
          <a:xfrm>
            <a:off x="838200" y="643467"/>
            <a:ext cx="2951205" cy="5571066"/>
          </a:xfrm>
        </p:spPr>
        <p:txBody>
          <a:bodyPr vert="horz" lIns="91440" tIns="45720" rIns="91440" bIns="45720" rtlCol="0" anchor="ctr">
            <a:normAutofit/>
          </a:bodyPr>
          <a:lstStyle/>
          <a:p>
            <a:r>
              <a:rPr lang="en-US" sz="4100" kern="1200">
                <a:solidFill>
                  <a:srgbClr val="FFFFFF"/>
                </a:solidFill>
                <a:latin typeface="+mj-lt"/>
                <a:ea typeface="+mj-ea"/>
                <a:cs typeface="+mj-cs"/>
              </a:rPr>
              <a:t>Coordination</a:t>
            </a:r>
          </a:p>
        </p:txBody>
      </p:sp>
      <p:sp>
        <p:nvSpPr>
          <p:cNvPr id="3" name="TextBox 2">
            <a:extLst>
              <a:ext uri="{FF2B5EF4-FFF2-40B4-BE49-F238E27FC236}">
                <a16:creationId xmlns:a16="http://schemas.microsoft.com/office/drawing/2014/main" id="{9001FBDB-32B8-A3FE-9B9A-5CEA8BADDEF9}"/>
              </a:ext>
            </a:extLst>
          </p:cNvPr>
          <p:cNvSpPr txBox="1"/>
          <p:nvPr/>
        </p:nvSpPr>
        <p:spPr>
          <a:xfrm>
            <a:off x="5488191" y="1052186"/>
            <a:ext cx="5547239" cy="3785652"/>
          </a:xfrm>
          <a:prstGeom prst="rect">
            <a:avLst/>
          </a:prstGeom>
          <a:noFill/>
        </p:spPr>
        <p:txBody>
          <a:bodyPr wrap="square" rtlCol="0">
            <a:spAutoFit/>
          </a:bodyPr>
          <a:lstStyle/>
          <a:p>
            <a:pPr marL="0" algn="l" rtl="0" eaLnBrk="1" fontAlgn="ctr" latinLnBrk="0" hangingPunct="1">
              <a:spcBef>
                <a:spcPts val="0"/>
              </a:spcBef>
              <a:spcAft>
                <a:spcPts val="0"/>
              </a:spcAft>
            </a:pPr>
            <a:r>
              <a:rPr lang="en-US" sz="4800" b="1" i="0" u="none" strike="noStrike" kern="1200">
                <a:solidFill>
                  <a:srgbClr val="000000"/>
                </a:solidFill>
                <a:effectLst/>
                <a:latin typeface="Calibri" panose="020F0502020204030204" pitchFamily="34" charset="0"/>
              </a:rPr>
              <a:t>This is about managing resources, activities, and timelines to achieve a desired outcome. </a:t>
            </a:r>
            <a:endParaRPr lang="en-US" sz="4800" b="0" i="0" u="none" strike="noStrike">
              <a:effectLst/>
              <a:latin typeface="Arial" panose="020B0604020202020204" pitchFamily="34" charset="0"/>
            </a:endParaRPr>
          </a:p>
        </p:txBody>
      </p:sp>
    </p:spTree>
    <p:extLst>
      <p:ext uri="{BB962C8B-B14F-4D97-AF65-F5344CB8AC3E}">
        <p14:creationId xmlns:p14="http://schemas.microsoft.com/office/powerpoint/2010/main" val="1669023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wo women standing next to each other&#10;&#10;Description automatically generated">
            <a:extLst>
              <a:ext uri="{FF2B5EF4-FFF2-40B4-BE49-F238E27FC236}">
                <a16:creationId xmlns:a16="http://schemas.microsoft.com/office/drawing/2014/main" id="{455B4179-D561-B737-1BD7-9C71B4829685}"/>
              </a:ext>
            </a:extLst>
          </p:cNvPr>
          <p:cNvPicPr>
            <a:picLocks noChangeAspect="1"/>
          </p:cNvPicPr>
          <p:nvPr/>
        </p:nvPicPr>
        <p:blipFill rotWithShape="1">
          <a:blip r:embed="rId3"/>
          <a:srcRect l="22306" r="993" b="9091"/>
          <a:stretch/>
        </p:blipFill>
        <p:spPr>
          <a:xfrm>
            <a:off x="20" y="10"/>
            <a:ext cx="8668492" cy="6857990"/>
          </a:xfrm>
          <a:prstGeom prst="rect">
            <a:avLst/>
          </a:prstGeom>
        </p:spPr>
      </p:pic>
      <p:sp>
        <p:nvSpPr>
          <p:cNvPr id="40" name="Rectangle 39">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5594A5-A8C8-7EA3-A151-657F56009024}"/>
              </a:ext>
            </a:extLst>
          </p:cNvPr>
          <p:cNvSpPr>
            <a:spLocks noGrp="1"/>
          </p:cNvSpPr>
          <p:nvPr>
            <p:ph type="title"/>
          </p:nvPr>
        </p:nvSpPr>
        <p:spPr>
          <a:xfrm>
            <a:off x="7758684" y="875255"/>
            <a:ext cx="4023360" cy="2398486"/>
          </a:xfrm>
        </p:spPr>
        <p:txBody>
          <a:bodyPr vert="horz" lIns="91440" tIns="45720" rIns="91440" bIns="45720" rtlCol="0" anchor="b">
            <a:normAutofit/>
          </a:bodyPr>
          <a:lstStyle/>
          <a:p>
            <a:r>
              <a:rPr lang="en-US" sz="4800">
                <a:solidFill>
                  <a:schemeClr val="tx1"/>
                </a:solidFill>
              </a:rPr>
              <a:t>I don’t have time to do all this!</a:t>
            </a:r>
          </a:p>
        </p:txBody>
      </p:sp>
      <p:sp>
        <p:nvSpPr>
          <p:cNvPr id="3" name="Content Placeholder 2">
            <a:extLst>
              <a:ext uri="{FF2B5EF4-FFF2-40B4-BE49-F238E27FC236}">
                <a16:creationId xmlns:a16="http://schemas.microsoft.com/office/drawing/2014/main" id="{F7492771-AF51-A4CE-1413-C15E8EF0D6C5}"/>
              </a:ext>
            </a:extLst>
          </p:cNvPr>
          <p:cNvSpPr>
            <a:spLocks noGrp="1"/>
          </p:cNvSpPr>
          <p:nvPr>
            <p:ph sz="quarter" idx="10"/>
          </p:nvPr>
        </p:nvSpPr>
        <p:spPr>
          <a:xfrm>
            <a:off x="7848600" y="4872922"/>
            <a:ext cx="4023360" cy="1208141"/>
          </a:xfrm>
        </p:spPr>
        <p:txBody>
          <a:bodyPr vert="horz" lIns="91440" tIns="45720" rIns="91440" bIns="45720" rtlCol="0">
            <a:normAutofit/>
          </a:bodyPr>
          <a:lstStyle/>
          <a:p>
            <a:pPr>
              <a:lnSpc>
                <a:spcPct val="90000"/>
              </a:lnSpc>
              <a:spcBef>
                <a:spcPts val="1000"/>
              </a:spcBef>
            </a:pPr>
            <a:r>
              <a:rPr lang="en-US" sz="3600">
                <a:solidFill>
                  <a:schemeClr val="accent2"/>
                </a:solidFill>
                <a:cs typeface="Calibri"/>
              </a:rPr>
              <a:t>Use your resources! </a:t>
            </a:r>
          </a:p>
        </p:txBody>
      </p:sp>
      <p:sp>
        <p:nvSpPr>
          <p:cNvPr id="42" name="Rectangle 4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18410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9A2F38-BEAE-B870-B844-FC08877E1D39}"/>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solidFill>
                  <a:schemeClr val="tx1"/>
                </a:solidFill>
                <a:cs typeface="Calibri Light"/>
              </a:rPr>
              <a:t>Time is Money!</a:t>
            </a:r>
            <a:endParaRPr lang="en-US" sz="5400">
              <a:solidFill>
                <a:schemeClr val="tx1"/>
              </a:solidFill>
            </a:endParaRP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588988AA-5403-5675-7A9D-23B3E3B42882}"/>
              </a:ext>
            </a:extLst>
          </p:cNvPr>
          <p:cNvSpPr>
            <a:spLocks noGrp="1"/>
          </p:cNvSpPr>
          <p:nvPr>
            <p:ph sz="quarter" idx="10"/>
          </p:nvPr>
        </p:nvSpPr>
        <p:spPr>
          <a:xfrm>
            <a:off x="640080" y="2872899"/>
            <a:ext cx="4243589" cy="3320668"/>
          </a:xfrm>
        </p:spPr>
        <p:txBody>
          <a:bodyPr vert="horz" lIns="91440" tIns="45720" rIns="91440" bIns="45720" rtlCol="0">
            <a:normAutofit/>
          </a:bodyPr>
          <a:lstStyle/>
          <a:p>
            <a:pPr>
              <a:lnSpc>
                <a:spcPct val="90000"/>
              </a:lnSpc>
            </a:pPr>
            <a:r>
              <a:rPr lang="en-US" sz="3600">
                <a:solidFill>
                  <a:schemeClr val="tx1"/>
                </a:solidFill>
                <a:cs typeface="Calibri"/>
              </a:rPr>
              <a:t>The chefs don’t have the time, and we don’t have the budget to hire more people!</a:t>
            </a:r>
          </a:p>
        </p:txBody>
      </p:sp>
      <p:pic>
        <p:nvPicPr>
          <p:cNvPr id="4" name="Content Placeholder 3" descr="A person holding a black alarm clock on top of money&#10;&#10;Description automatically generated">
            <a:extLst>
              <a:ext uri="{FF2B5EF4-FFF2-40B4-BE49-F238E27FC236}">
                <a16:creationId xmlns:a16="http://schemas.microsoft.com/office/drawing/2014/main" id="{2E61A14E-F144-B19B-FB75-60EE6845E173}"/>
              </a:ext>
            </a:extLst>
          </p:cNvPr>
          <p:cNvPicPr>
            <a:picLocks noChangeAspect="1"/>
          </p:cNvPicPr>
          <p:nvPr/>
        </p:nvPicPr>
        <p:blipFill rotWithShape="1">
          <a:blip r:embed="rId3"/>
          <a:srcRect l="16193" r="1685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145685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C98A213-5994-475E-B327-DC6EC27FB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8C45F4-CD9C-CFE4-88DD-4B327E087903}"/>
              </a:ext>
            </a:extLst>
          </p:cNvPr>
          <p:cNvSpPr>
            <a:spLocks noGrp="1"/>
          </p:cNvSpPr>
          <p:nvPr>
            <p:ph type="title"/>
          </p:nvPr>
        </p:nvSpPr>
        <p:spPr>
          <a:xfrm>
            <a:off x="638881" y="670218"/>
            <a:ext cx="10909640" cy="1065836"/>
          </a:xfrm>
        </p:spPr>
        <p:txBody>
          <a:bodyPr vert="horz" lIns="91440" tIns="45720" rIns="91440" bIns="45720" rtlCol="0" anchor="ctr">
            <a:normAutofit fontScale="90000"/>
          </a:bodyPr>
          <a:lstStyle/>
          <a:p>
            <a:pPr algn="ctr"/>
            <a:r>
              <a:rPr lang="en-US" sz="6600">
                <a:solidFill>
                  <a:schemeClr val="tx1"/>
                </a:solidFill>
              </a:rPr>
              <a:t>Guest Chefs Are A Great Resource</a:t>
            </a:r>
          </a:p>
        </p:txBody>
      </p:sp>
      <p:sp>
        <p:nvSpPr>
          <p:cNvPr id="14" name="sketch line">
            <a:extLst>
              <a:ext uri="{FF2B5EF4-FFF2-40B4-BE49-F238E27FC236}">
                <a16:creationId xmlns:a16="http://schemas.microsoft.com/office/drawing/2014/main" id="{4B030A0D-0DAD-4A99-89BB-419527D6A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1800088"/>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person in a black shirt&#10;&#10;Description automatically generated">
            <a:extLst>
              <a:ext uri="{FF2B5EF4-FFF2-40B4-BE49-F238E27FC236}">
                <a16:creationId xmlns:a16="http://schemas.microsoft.com/office/drawing/2014/main" id="{62498BC4-E157-17A5-2A24-36AADAB3AC87}"/>
              </a:ext>
            </a:extLst>
          </p:cNvPr>
          <p:cNvPicPr>
            <a:picLocks noGrp="1" noChangeAspect="1"/>
          </p:cNvPicPr>
          <p:nvPr>
            <p:ph sz="quarter" idx="10"/>
          </p:nvPr>
        </p:nvPicPr>
        <p:blipFill>
          <a:blip r:embed="rId3"/>
          <a:stretch>
            <a:fillRect/>
          </a:stretch>
        </p:blipFill>
        <p:spPr>
          <a:xfrm>
            <a:off x="722683" y="2619784"/>
            <a:ext cx="2898033" cy="3600041"/>
          </a:xfrm>
          <a:prstGeom prst="rect">
            <a:avLst/>
          </a:prstGeom>
        </p:spPr>
      </p:pic>
      <p:pic>
        <p:nvPicPr>
          <p:cNvPr id="5" name="Picture 4" descr="A person and person standing next to a table with food&#10;&#10;Description automatically generated">
            <a:extLst>
              <a:ext uri="{FF2B5EF4-FFF2-40B4-BE49-F238E27FC236}">
                <a16:creationId xmlns:a16="http://schemas.microsoft.com/office/drawing/2014/main" id="{CC96C4A4-B6C3-B66D-EAC8-4D4B13AFEF1C}"/>
              </a:ext>
            </a:extLst>
          </p:cNvPr>
          <p:cNvPicPr>
            <a:picLocks noChangeAspect="1"/>
          </p:cNvPicPr>
          <p:nvPr/>
        </p:nvPicPr>
        <p:blipFill>
          <a:blip r:embed="rId4"/>
          <a:stretch>
            <a:fillRect/>
          </a:stretch>
        </p:blipFill>
        <p:spPr>
          <a:xfrm>
            <a:off x="4646983" y="2619784"/>
            <a:ext cx="2898033" cy="3600041"/>
          </a:xfrm>
          <a:prstGeom prst="rect">
            <a:avLst/>
          </a:prstGeom>
        </p:spPr>
      </p:pic>
      <p:pic>
        <p:nvPicPr>
          <p:cNvPr id="7" name="Content Placeholder 3" descr="A person holding plates of food&#10;&#10;Description automatically generated">
            <a:extLst>
              <a:ext uri="{FF2B5EF4-FFF2-40B4-BE49-F238E27FC236}">
                <a16:creationId xmlns:a16="http://schemas.microsoft.com/office/drawing/2014/main" id="{DF4636F2-C2C0-A5E0-EF95-A36AE1091820}"/>
              </a:ext>
            </a:extLst>
          </p:cNvPr>
          <p:cNvPicPr>
            <a:picLocks noChangeAspect="1"/>
          </p:cNvPicPr>
          <p:nvPr/>
        </p:nvPicPr>
        <p:blipFill rotWithShape="1">
          <a:blip r:embed="rId5"/>
          <a:srcRect r="-3" b="8443"/>
          <a:stretch/>
        </p:blipFill>
        <p:spPr>
          <a:xfrm>
            <a:off x="8141208" y="2632388"/>
            <a:ext cx="3758184" cy="3574832"/>
          </a:xfrm>
          <a:prstGeom prst="rect">
            <a:avLst/>
          </a:prstGeom>
        </p:spPr>
      </p:pic>
    </p:spTree>
    <p:extLst>
      <p:ext uri="{BB962C8B-B14F-4D97-AF65-F5344CB8AC3E}">
        <p14:creationId xmlns:p14="http://schemas.microsoft.com/office/powerpoint/2010/main" val="17569779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A16F22E-4716-CA29-1F53-4AAD52955E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760503" y="-18309"/>
            <a:ext cx="4438566" cy="6883029"/>
            <a:chOff x="7760503" y="-18309"/>
            <a:chExt cx="4438566" cy="6883029"/>
          </a:xfrm>
        </p:grpSpPr>
        <p:sp>
          <p:nvSpPr>
            <p:cNvPr id="10" name="Rectangle 9">
              <a:extLst>
                <a:ext uri="{FF2B5EF4-FFF2-40B4-BE49-F238E27FC236}">
                  <a16:creationId xmlns:a16="http://schemas.microsoft.com/office/drawing/2014/main" id="{59412336-19ED-F153-443B-C46CDBED62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0512" y="-11580"/>
              <a:ext cx="4431490" cy="6876300"/>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506AA53-E761-6881-5941-313119CC76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7760503" y="1713600"/>
              <a:ext cx="4431496"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Rectangle 11">
              <a:extLst>
                <a:ext uri="{FF2B5EF4-FFF2-40B4-BE49-F238E27FC236}">
                  <a16:creationId xmlns:a16="http://schemas.microsoft.com/office/drawing/2014/main" id="{844707E7-29B6-36B5-B4C4-6160DFDB98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0509" y="-11586"/>
              <a:ext cx="3264743"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C1A8476-48ED-D7D6-F383-338B2F00A1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547151" y="1202115"/>
              <a:ext cx="6872341" cy="4431494"/>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9B663841-11D8-356E-9F43-20E99B53AA8F}"/>
              </a:ext>
            </a:extLst>
          </p:cNvPr>
          <p:cNvSpPr>
            <a:spLocks noGrp="1"/>
          </p:cNvSpPr>
          <p:nvPr>
            <p:ph type="title"/>
          </p:nvPr>
        </p:nvSpPr>
        <p:spPr>
          <a:xfrm>
            <a:off x="8328214" y="1489364"/>
            <a:ext cx="3396148" cy="3655036"/>
          </a:xfrm>
        </p:spPr>
        <p:txBody>
          <a:bodyPr vert="horz" lIns="91440" tIns="45720" rIns="91440" bIns="45720" rtlCol="0" anchor="t">
            <a:noAutofit/>
          </a:bodyPr>
          <a:lstStyle/>
          <a:p>
            <a:r>
              <a:rPr lang="en-US">
                <a:solidFill>
                  <a:srgbClr val="FFFFFF"/>
                </a:solidFill>
                <a:cs typeface="Calibri Light"/>
              </a:rPr>
              <a:t>Help them tell their story and shine.</a:t>
            </a:r>
            <a:endParaRPr lang="en-US">
              <a:solidFill>
                <a:srgbClr val="FFFFFF"/>
              </a:solidFill>
            </a:endParaRPr>
          </a:p>
        </p:txBody>
      </p:sp>
      <p:pic>
        <p:nvPicPr>
          <p:cNvPr id="4" name="Content Placeholder 3" descr="A group of people in a kitchen&#10;&#10;Description automatically generated">
            <a:extLst>
              <a:ext uri="{FF2B5EF4-FFF2-40B4-BE49-F238E27FC236}">
                <a16:creationId xmlns:a16="http://schemas.microsoft.com/office/drawing/2014/main" id="{705409FB-F2D4-2B02-80D1-C269EEEA9542}"/>
              </a:ext>
            </a:extLst>
          </p:cNvPr>
          <p:cNvPicPr>
            <a:picLocks noGrp="1" noChangeAspect="1"/>
          </p:cNvPicPr>
          <p:nvPr>
            <p:ph sz="quarter" idx="10"/>
          </p:nvPr>
        </p:nvPicPr>
        <p:blipFill rotWithShape="1">
          <a:blip r:embed="rId3"/>
          <a:srcRect l="15635" r="8988"/>
          <a:stretch/>
        </p:blipFill>
        <p:spPr>
          <a:xfrm>
            <a:off x="1" y="-7623"/>
            <a:ext cx="7760508" cy="6872343"/>
          </a:xfrm>
          <a:prstGeom prst="rect">
            <a:avLst/>
          </a:prstGeom>
        </p:spPr>
      </p:pic>
    </p:spTree>
    <p:extLst>
      <p:ext uri="{BB962C8B-B14F-4D97-AF65-F5344CB8AC3E}">
        <p14:creationId xmlns:p14="http://schemas.microsoft.com/office/powerpoint/2010/main" val="39530676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E78B42-7FD7-1C9A-53F6-9659C3ABC20C}"/>
              </a:ext>
            </a:extLst>
          </p:cNvPr>
          <p:cNvSpPr>
            <a:spLocks noGrp="1"/>
          </p:cNvSpPr>
          <p:nvPr>
            <p:ph type="title"/>
          </p:nvPr>
        </p:nvSpPr>
        <p:spPr>
          <a:xfrm>
            <a:off x="1365211" y="4718080"/>
            <a:ext cx="3270337" cy="854000"/>
          </a:xfrm>
        </p:spPr>
        <p:txBody>
          <a:bodyPr vert="horz" lIns="91440" tIns="45720" rIns="91440" bIns="45720" rtlCol="0" anchor="t">
            <a:normAutofit/>
          </a:bodyPr>
          <a:lstStyle/>
          <a:p>
            <a:r>
              <a:rPr lang="en-US" sz="3600">
                <a:cs typeface="Calibri Light"/>
              </a:rPr>
              <a:t>Food Allergies</a:t>
            </a:r>
            <a:endParaRPr lang="en-US" sz="3600" kern="1200">
              <a:latin typeface="+mj-lt"/>
              <a:cs typeface="Calibri Light"/>
            </a:endParaRPr>
          </a:p>
        </p:txBody>
      </p:sp>
      <p:pic>
        <p:nvPicPr>
          <p:cNvPr id="5" name="Picture 4" descr="A group of people cooking in a kitchen&#10;&#10;Description automatically generated">
            <a:extLst>
              <a:ext uri="{FF2B5EF4-FFF2-40B4-BE49-F238E27FC236}">
                <a16:creationId xmlns:a16="http://schemas.microsoft.com/office/drawing/2014/main" id="{2700B29E-24E0-AB84-7037-4CD6A1A731CA}"/>
              </a:ext>
            </a:extLst>
          </p:cNvPr>
          <p:cNvPicPr>
            <a:picLocks noChangeAspect="1"/>
          </p:cNvPicPr>
          <p:nvPr/>
        </p:nvPicPr>
        <p:blipFill rotWithShape="1">
          <a:blip r:embed="rId3"/>
          <a:srcRect t="25065" r="-2" b="26042"/>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4" name="Picture 3" descr="Two women cooking in a kitchen&#10;&#10;Description automatically generated">
            <a:extLst>
              <a:ext uri="{FF2B5EF4-FFF2-40B4-BE49-F238E27FC236}">
                <a16:creationId xmlns:a16="http://schemas.microsoft.com/office/drawing/2014/main" id="{DFC47437-7D46-FB25-8A94-B27131329D05}"/>
              </a:ext>
            </a:extLst>
          </p:cNvPr>
          <p:cNvPicPr>
            <a:picLocks noChangeAspect="1"/>
          </p:cNvPicPr>
          <p:nvPr/>
        </p:nvPicPr>
        <p:blipFill rotWithShape="1">
          <a:blip r:embed="rId4"/>
          <a:srcRect r="1" b="437"/>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38" name="Group 37">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34" name="Freeform: Shape 33">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38">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33083C1A-9145-804B-80EB-F81BC47D910A}"/>
              </a:ext>
            </a:extLst>
          </p:cNvPr>
          <p:cNvSpPr>
            <a:spLocks noGrp="1"/>
          </p:cNvSpPr>
          <p:nvPr>
            <p:ph sz="quarter" idx="10"/>
          </p:nvPr>
        </p:nvSpPr>
        <p:spPr>
          <a:xfrm>
            <a:off x="6345233" y="4494668"/>
            <a:ext cx="5692774" cy="1077411"/>
          </a:xfrm>
        </p:spPr>
        <p:txBody>
          <a:bodyPr vert="horz" lIns="91440" tIns="45720" rIns="91440" bIns="45720" rtlCol="0">
            <a:normAutofit/>
          </a:bodyPr>
          <a:lstStyle/>
          <a:p>
            <a:pPr>
              <a:lnSpc>
                <a:spcPct val="90000"/>
              </a:lnSpc>
              <a:spcBef>
                <a:spcPts val="1000"/>
              </a:spcBef>
            </a:pPr>
            <a:r>
              <a:rPr lang="en-US" sz="3600">
                <a:solidFill>
                  <a:schemeClr val="bg1">
                    <a:alpha val="80000"/>
                  </a:schemeClr>
                </a:solidFill>
                <a:cs typeface="Calibri"/>
              </a:rPr>
              <a:t>Religion Based Dietary Needs</a:t>
            </a:r>
            <a:endParaRPr lang="en-US" sz="3600">
              <a:solidFill>
                <a:schemeClr val="bg1">
                  <a:alpha val="80000"/>
                </a:schemeClr>
              </a:solidFill>
            </a:endParaRPr>
          </a:p>
        </p:txBody>
      </p:sp>
    </p:spTree>
    <p:extLst>
      <p:ext uri="{BB962C8B-B14F-4D97-AF65-F5344CB8AC3E}">
        <p14:creationId xmlns:p14="http://schemas.microsoft.com/office/powerpoint/2010/main" val="17355301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854DEE1C-7FD6-4FA0-A96A-BDF952F1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898087-8C06-1864-842B-2422567E979D}"/>
              </a:ext>
            </a:extLst>
          </p:cNvPr>
          <p:cNvSpPr>
            <a:spLocks noGrp="1"/>
          </p:cNvSpPr>
          <p:nvPr>
            <p:ph type="title"/>
          </p:nvPr>
        </p:nvSpPr>
        <p:spPr>
          <a:xfrm>
            <a:off x="1524000" y="4370227"/>
            <a:ext cx="9144000" cy="1193138"/>
          </a:xfrm>
        </p:spPr>
        <p:txBody>
          <a:bodyPr vert="horz" lIns="91440" tIns="45720" rIns="91440" bIns="45720" rtlCol="0" anchor="b">
            <a:normAutofit/>
          </a:bodyPr>
          <a:lstStyle/>
          <a:p>
            <a:pPr algn="ctr"/>
            <a:r>
              <a:rPr lang="en-US" sz="3700"/>
              <a:t>What ideas you have used on your campus to develop that dietitian chef relationship? </a:t>
            </a:r>
          </a:p>
        </p:txBody>
      </p:sp>
      <p:pic>
        <p:nvPicPr>
          <p:cNvPr id="5" name="Picture 4" descr="A group of people posing for a photo&#10;&#10;Description automatically generated">
            <a:extLst>
              <a:ext uri="{FF2B5EF4-FFF2-40B4-BE49-F238E27FC236}">
                <a16:creationId xmlns:a16="http://schemas.microsoft.com/office/drawing/2014/main" id="{171F55E7-DCC7-81AA-648C-2E11AF05BCDE}"/>
              </a:ext>
            </a:extLst>
          </p:cNvPr>
          <p:cNvPicPr>
            <a:picLocks noChangeAspect="1"/>
          </p:cNvPicPr>
          <p:nvPr/>
        </p:nvPicPr>
        <p:blipFill rotWithShape="1">
          <a:blip r:embed="rId2"/>
          <a:srcRect r="-1" b="15383"/>
          <a:stretch/>
        </p:blipFill>
        <p:spPr>
          <a:xfrm>
            <a:off x="1690046" y="386205"/>
            <a:ext cx="8903441" cy="3766876"/>
          </a:xfrm>
          <a:custGeom>
            <a:avLst/>
            <a:gdLst/>
            <a:ahLst/>
            <a:cxnLst/>
            <a:rect l="l" t="t" r="r" b="b"/>
            <a:pathLst>
              <a:path w="8903441" h="3766876">
                <a:moveTo>
                  <a:pt x="8890380" y="1667288"/>
                </a:moveTo>
                <a:lnTo>
                  <a:pt x="8895460" y="1677046"/>
                </a:lnTo>
                <a:cubicBezTo>
                  <a:pt x="8905866" y="1703466"/>
                  <a:pt x="8906717" y="1724063"/>
                  <a:pt x="8894323" y="1729738"/>
                </a:cubicBezTo>
                <a:lnTo>
                  <a:pt x="8891365" y="1729349"/>
                </a:lnTo>
                <a:lnTo>
                  <a:pt x="8891421" y="1712412"/>
                </a:lnTo>
                <a:cubicBezTo>
                  <a:pt x="8891337" y="1700170"/>
                  <a:pt x="8891138" y="1688653"/>
                  <a:pt x="8890856" y="1678595"/>
                </a:cubicBezTo>
                <a:close/>
                <a:moveTo>
                  <a:pt x="8888451" y="1641624"/>
                </a:moveTo>
                <a:cubicBezTo>
                  <a:pt x="8888927" y="1642911"/>
                  <a:pt x="8889388" y="1647125"/>
                  <a:pt x="8889800" y="1653531"/>
                </a:cubicBezTo>
                <a:lnTo>
                  <a:pt x="8890380" y="1667288"/>
                </a:lnTo>
                <a:lnTo>
                  <a:pt x="8884645" y="1656272"/>
                </a:lnTo>
                <a:lnTo>
                  <a:pt x="8886368" y="1643902"/>
                </a:lnTo>
                <a:cubicBezTo>
                  <a:pt x="8887058" y="1640758"/>
                  <a:pt x="8887743" y="1639762"/>
                  <a:pt x="8888451" y="1641624"/>
                </a:cubicBezTo>
                <a:close/>
                <a:moveTo>
                  <a:pt x="999724" y="1241031"/>
                </a:moveTo>
                <a:cubicBezTo>
                  <a:pt x="998379" y="1242269"/>
                  <a:pt x="996554" y="1243547"/>
                  <a:pt x="995210" y="1244785"/>
                </a:cubicBezTo>
                <a:cubicBezTo>
                  <a:pt x="1005261" y="1248940"/>
                  <a:pt x="1015746" y="1252497"/>
                  <a:pt x="1025774" y="1256374"/>
                </a:cubicBezTo>
                <a:cubicBezTo>
                  <a:pt x="1037480" y="1257305"/>
                  <a:pt x="1049668" y="1258195"/>
                  <a:pt x="1060894" y="1259168"/>
                </a:cubicBezTo>
                <a:cubicBezTo>
                  <a:pt x="1040504" y="1253123"/>
                  <a:pt x="1020115" y="1247076"/>
                  <a:pt x="999724" y="1241031"/>
                </a:cubicBezTo>
                <a:close/>
                <a:moveTo>
                  <a:pt x="1319296" y="820371"/>
                </a:moveTo>
                <a:cubicBezTo>
                  <a:pt x="1421680" y="872109"/>
                  <a:pt x="1548101" y="905226"/>
                  <a:pt x="1681342" y="933268"/>
                </a:cubicBezTo>
                <a:cubicBezTo>
                  <a:pt x="1683167" y="931988"/>
                  <a:pt x="1684512" y="930751"/>
                  <a:pt x="1686338" y="929471"/>
                </a:cubicBezTo>
                <a:cubicBezTo>
                  <a:pt x="1563998" y="893197"/>
                  <a:pt x="1441635" y="856646"/>
                  <a:pt x="1319296" y="820371"/>
                </a:cubicBezTo>
                <a:close/>
                <a:moveTo>
                  <a:pt x="7894848" y="858"/>
                </a:moveTo>
                <a:cubicBezTo>
                  <a:pt x="7906700" y="3455"/>
                  <a:pt x="7910528" y="8436"/>
                  <a:pt x="7907341" y="16271"/>
                </a:cubicBezTo>
                <a:cubicBezTo>
                  <a:pt x="7902882" y="26177"/>
                  <a:pt x="7893520" y="35394"/>
                  <a:pt x="7882642" y="43904"/>
                </a:cubicBezTo>
                <a:cubicBezTo>
                  <a:pt x="7831903" y="83897"/>
                  <a:pt x="7856047" y="94090"/>
                  <a:pt x="7927648" y="93123"/>
                </a:cubicBezTo>
                <a:cubicBezTo>
                  <a:pt x="7991511" y="92274"/>
                  <a:pt x="8055318" y="85274"/>
                  <a:pt x="8119655" y="78787"/>
                </a:cubicBezTo>
                <a:cubicBezTo>
                  <a:pt x="8151329" y="75447"/>
                  <a:pt x="8152942" y="77265"/>
                  <a:pt x="8141786" y="93635"/>
                </a:cubicBezTo>
                <a:cubicBezTo>
                  <a:pt x="8123815" y="120677"/>
                  <a:pt x="8122595" y="145410"/>
                  <a:pt x="8151055" y="166138"/>
                </a:cubicBezTo>
                <a:cubicBezTo>
                  <a:pt x="8157767" y="170866"/>
                  <a:pt x="8162605" y="176318"/>
                  <a:pt x="8160811" y="183471"/>
                </a:cubicBezTo>
                <a:cubicBezTo>
                  <a:pt x="8152723" y="212724"/>
                  <a:pt x="8169841" y="236686"/>
                  <a:pt x="8187466" y="260884"/>
                </a:cubicBezTo>
                <a:cubicBezTo>
                  <a:pt x="8217175" y="301371"/>
                  <a:pt x="8254836" y="338641"/>
                  <a:pt x="8295790" y="374783"/>
                </a:cubicBezTo>
                <a:cubicBezTo>
                  <a:pt x="8324664" y="400232"/>
                  <a:pt x="8342922" y="431650"/>
                  <a:pt x="8406170" y="440370"/>
                </a:cubicBezTo>
                <a:cubicBezTo>
                  <a:pt x="8421364" y="442394"/>
                  <a:pt x="8426373" y="449790"/>
                  <a:pt x="8420903" y="459225"/>
                </a:cubicBezTo>
                <a:cubicBezTo>
                  <a:pt x="8402820" y="490474"/>
                  <a:pt x="8417534" y="514648"/>
                  <a:pt x="8450800" y="534955"/>
                </a:cubicBezTo>
                <a:cubicBezTo>
                  <a:pt x="8462563" y="542037"/>
                  <a:pt x="8458146" y="546902"/>
                  <a:pt x="8442097" y="551669"/>
                </a:cubicBezTo>
                <a:cubicBezTo>
                  <a:pt x="8423667" y="556925"/>
                  <a:pt x="8409328" y="564619"/>
                  <a:pt x="8398067" y="574282"/>
                </a:cubicBezTo>
                <a:cubicBezTo>
                  <a:pt x="8379577" y="589897"/>
                  <a:pt x="8370872" y="606612"/>
                  <a:pt x="8363634" y="623477"/>
                </a:cubicBezTo>
                <a:cubicBezTo>
                  <a:pt x="8352394" y="649929"/>
                  <a:pt x="8339133" y="675439"/>
                  <a:pt x="8295388" y="695789"/>
                </a:cubicBezTo>
                <a:cubicBezTo>
                  <a:pt x="8282368" y="701969"/>
                  <a:pt x="8271923" y="709882"/>
                  <a:pt x="8260972" y="717559"/>
                </a:cubicBezTo>
                <a:cubicBezTo>
                  <a:pt x="8264466" y="724248"/>
                  <a:pt x="8273101" y="728807"/>
                  <a:pt x="8289132" y="729358"/>
                </a:cubicBezTo>
                <a:cubicBezTo>
                  <a:pt x="8391169" y="732995"/>
                  <a:pt x="8386647" y="769770"/>
                  <a:pt x="8387346" y="810845"/>
                </a:cubicBezTo>
                <a:cubicBezTo>
                  <a:pt x="8388418" y="861681"/>
                  <a:pt x="8330862" y="890238"/>
                  <a:pt x="8259532" y="916368"/>
                </a:cubicBezTo>
                <a:cubicBezTo>
                  <a:pt x="8235122" y="925226"/>
                  <a:pt x="8199529" y="928071"/>
                  <a:pt x="8191769" y="950020"/>
                </a:cubicBezTo>
                <a:cubicBezTo>
                  <a:pt x="8234379" y="966427"/>
                  <a:pt x="8282955" y="945934"/>
                  <a:pt x="8327664" y="947606"/>
                </a:cubicBezTo>
                <a:cubicBezTo>
                  <a:pt x="8364609" y="949119"/>
                  <a:pt x="8424473" y="941347"/>
                  <a:pt x="8378206" y="982626"/>
                </a:cubicBezTo>
                <a:cubicBezTo>
                  <a:pt x="8364736" y="994722"/>
                  <a:pt x="8382242" y="1001021"/>
                  <a:pt x="8400605" y="1000529"/>
                </a:cubicBezTo>
                <a:cubicBezTo>
                  <a:pt x="8549357" y="995586"/>
                  <a:pt x="8487684" y="1076555"/>
                  <a:pt x="8538706" y="1111533"/>
                </a:cubicBezTo>
                <a:cubicBezTo>
                  <a:pt x="8553092" y="1120905"/>
                  <a:pt x="8540810" y="1141011"/>
                  <a:pt x="8520556" y="1147547"/>
                </a:cubicBezTo>
                <a:cubicBezTo>
                  <a:pt x="8392015" y="1189611"/>
                  <a:pt x="8380569" y="1263373"/>
                  <a:pt x="8322605" y="1331423"/>
                </a:cubicBezTo>
                <a:cubicBezTo>
                  <a:pt x="8393509" y="1350105"/>
                  <a:pt x="8476647" y="1348124"/>
                  <a:pt x="8552563" y="1357692"/>
                </a:cubicBezTo>
                <a:cubicBezTo>
                  <a:pt x="8631413" y="1367560"/>
                  <a:pt x="8632510" y="1380057"/>
                  <a:pt x="8572872" y="1434543"/>
                </a:cubicBezTo>
                <a:cubicBezTo>
                  <a:pt x="8740108" y="1430496"/>
                  <a:pt x="8740108" y="1430496"/>
                  <a:pt x="8695911" y="1511890"/>
                </a:cubicBezTo>
                <a:cubicBezTo>
                  <a:pt x="8766152" y="1509223"/>
                  <a:pt x="8835070" y="1574251"/>
                  <a:pt x="8873147" y="1634187"/>
                </a:cubicBezTo>
                <a:lnTo>
                  <a:pt x="8884645" y="1656272"/>
                </a:lnTo>
                <a:lnTo>
                  <a:pt x="8884254" y="1659075"/>
                </a:lnTo>
                <a:cubicBezTo>
                  <a:pt x="8882795" y="1672543"/>
                  <a:pt x="8881198" y="1691773"/>
                  <a:pt x="8879232" y="1711097"/>
                </a:cubicBezTo>
                <a:lnTo>
                  <a:pt x="8877347" y="1727504"/>
                </a:lnTo>
                <a:lnTo>
                  <a:pt x="8865337" y="1725923"/>
                </a:lnTo>
                <a:cubicBezTo>
                  <a:pt x="8855639" y="1721668"/>
                  <a:pt x="8848716" y="1720054"/>
                  <a:pt x="8843722" y="1720152"/>
                </a:cubicBezTo>
                <a:cubicBezTo>
                  <a:pt x="8828739" y="1720444"/>
                  <a:pt x="8831115" y="1736133"/>
                  <a:pt x="8828004" y="1742073"/>
                </a:cubicBezTo>
                <a:cubicBezTo>
                  <a:pt x="8817547" y="1760900"/>
                  <a:pt x="8843589" y="1770647"/>
                  <a:pt x="8861127" y="1782820"/>
                </a:cubicBezTo>
                <a:cubicBezTo>
                  <a:pt x="8867694" y="1787281"/>
                  <a:pt x="8872382" y="1766445"/>
                  <a:pt x="8875975" y="1739445"/>
                </a:cubicBezTo>
                <a:lnTo>
                  <a:pt x="8877347" y="1727504"/>
                </a:lnTo>
                <a:lnTo>
                  <a:pt x="8891365" y="1729349"/>
                </a:lnTo>
                <a:lnTo>
                  <a:pt x="8891294" y="1750579"/>
                </a:lnTo>
                <a:cubicBezTo>
                  <a:pt x="8890576" y="1802412"/>
                  <a:pt x="8887485" y="1854103"/>
                  <a:pt x="8879895" y="1858687"/>
                </a:cubicBezTo>
                <a:cubicBezTo>
                  <a:pt x="8799411" y="1907447"/>
                  <a:pt x="8858072" y="1996322"/>
                  <a:pt x="8700018" y="2022228"/>
                </a:cubicBezTo>
                <a:cubicBezTo>
                  <a:pt x="8628887" y="2034069"/>
                  <a:pt x="8597252" y="2070985"/>
                  <a:pt x="8546517" y="2094468"/>
                </a:cubicBezTo>
                <a:cubicBezTo>
                  <a:pt x="8369592" y="2175758"/>
                  <a:pt x="8254890" y="2270617"/>
                  <a:pt x="8208310" y="2391116"/>
                </a:cubicBezTo>
                <a:cubicBezTo>
                  <a:pt x="8195251" y="2424444"/>
                  <a:pt x="8137916" y="2455501"/>
                  <a:pt x="8101924" y="2486924"/>
                </a:cubicBezTo>
                <a:cubicBezTo>
                  <a:pt x="8122498" y="2506105"/>
                  <a:pt x="8219539" y="2452814"/>
                  <a:pt x="8188722" y="2510086"/>
                </a:cubicBezTo>
                <a:cubicBezTo>
                  <a:pt x="8165388" y="2553270"/>
                  <a:pt x="8098391" y="2584616"/>
                  <a:pt x="8035596" y="2614194"/>
                </a:cubicBezTo>
                <a:cubicBezTo>
                  <a:pt x="7963481" y="2647947"/>
                  <a:pt x="7883214" y="2677100"/>
                  <a:pt x="7854509" y="2730830"/>
                </a:cubicBezTo>
                <a:cubicBezTo>
                  <a:pt x="7848249" y="2742293"/>
                  <a:pt x="6341566" y="3671513"/>
                  <a:pt x="4141410" y="3763614"/>
                </a:cubicBezTo>
                <a:cubicBezTo>
                  <a:pt x="3781875" y="3778662"/>
                  <a:pt x="2353277" y="3737838"/>
                  <a:pt x="2161737" y="3718831"/>
                </a:cubicBezTo>
                <a:cubicBezTo>
                  <a:pt x="1964811" y="3699179"/>
                  <a:pt x="1793107" y="3646810"/>
                  <a:pt x="1591600" y="3635674"/>
                </a:cubicBezTo>
                <a:cubicBezTo>
                  <a:pt x="1485018" y="3629919"/>
                  <a:pt x="1381185" y="3611329"/>
                  <a:pt x="1390654" y="3531585"/>
                </a:cubicBezTo>
                <a:cubicBezTo>
                  <a:pt x="1393510" y="3508948"/>
                  <a:pt x="1364047" y="3493344"/>
                  <a:pt x="1320867" y="3503571"/>
                </a:cubicBezTo>
                <a:cubicBezTo>
                  <a:pt x="1239265" y="3523046"/>
                  <a:pt x="1198946" y="3494124"/>
                  <a:pt x="1150681" y="3474015"/>
                </a:cubicBezTo>
                <a:cubicBezTo>
                  <a:pt x="1065213" y="3438422"/>
                  <a:pt x="982868" y="3399757"/>
                  <a:pt x="851974" y="3403971"/>
                </a:cubicBezTo>
                <a:cubicBezTo>
                  <a:pt x="873994" y="3367898"/>
                  <a:pt x="917237" y="3369420"/>
                  <a:pt x="956780" y="3372944"/>
                </a:cubicBezTo>
                <a:cubicBezTo>
                  <a:pt x="1061276" y="3382521"/>
                  <a:pt x="1164043" y="3394488"/>
                  <a:pt x="1268515" y="3403788"/>
                </a:cubicBezTo>
                <a:cubicBezTo>
                  <a:pt x="1336376" y="3409863"/>
                  <a:pt x="1404651" y="3420660"/>
                  <a:pt x="1492884" y="3399484"/>
                </a:cubicBezTo>
                <a:cubicBezTo>
                  <a:pt x="1410006" y="3338199"/>
                  <a:pt x="1277736" y="3337777"/>
                  <a:pt x="1169657" y="3325996"/>
                </a:cubicBezTo>
                <a:cubicBezTo>
                  <a:pt x="1034677" y="3311259"/>
                  <a:pt x="951965" y="3268429"/>
                  <a:pt x="853866" y="3221353"/>
                </a:cubicBezTo>
                <a:cubicBezTo>
                  <a:pt x="950752" y="3199416"/>
                  <a:pt x="1014418" y="3234964"/>
                  <a:pt x="1090648" y="3226034"/>
                </a:cubicBezTo>
                <a:cubicBezTo>
                  <a:pt x="1094340" y="3218434"/>
                  <a:pt x="1100169" y="3207568"/>
                  <a:pt x="1099183" y="3207375"/>
                </a:cubicBezTo>
                <a:cubicBezTo>
                  <a:pt x="971072" y="3188118"/>
                  <a:pt x="907890" y="3136018"/>
                  <a:pt x="882137" y="3068880"/>
                </a:cubicBezTo>
                <a:cubicBezTo>
                  <a:pt x="868924" y="3034221"/>
                  <a:pt x="822286" y="3027121"/>
                  <a:pt x="776145" y="3014660"/>
                </a:cubicBezTo>
                <a:cubicBezTo>
                  <a:pt x="613874" y="2970419"/>
                  <a:pt x="443486" y="2933046"/>
                  <a:pt x="307191" y="2864697"/>
                </a:cubicBezTo>
                <a:cubicBezTo>
                  <a:pt x="457123" y="2862170"/>
                  <a:pt x="581367" y="2903594"/>
                  <a:pt x="743379" y="2911759"/>
                </a:cubicBezTo>
                <a:cubicBezTo>
                  <a:pt x="608349" y="2835743"/>
                  <a:pt x="439124" y="2806104"/>
                  <a:pt x="284020" y="2766269"/>
                </a:cubicBezTo>
                <a:cubicBezTo>
                  <a:pt x="213164" y="2748143"/>
                  <a:pt x="147010" y="2722889"/>
                  <a:pt x="63190" y="2717094"/>
                </a:cubicBezTo>
                <a:cubicBezTo>
                  <a:pt x="33455" y="2714947"/>
                  <a:pt x="-16425" y="2709531"/>
                  <a:pt x="5340" y="2681595"/>
                </a:cubicBezTo>
                <a:cubicBezTo>
                  <a:pt x="23652" y="2658441"/>
                  <a:pt x="63627" y="2661368"/>
                  <a:pt x="100237" y="2664591"/>
                </a:cubicBezTo>
                <a:cubicBezTo>
                  <a:pt x="188123" y="2672547"/>
                  <a:pt x="277551" y="2664977"/>
                  <a:pt x="394328" y="2654447"/>
                </a:cubicBezTo>
                <a:cubicBezTo>
                  <a:pt x="290057" y="2592242"/>
                  <a:pt x="112140" y="2629127"/>
                  <a:pt x="21491" y="2562088"/>
                </a:cubicBezTo>
                <a:cubicBezTo>
                  <a:pt x="125636" y="2540073"/>
                  <a:pt x="208727" y="2559644"/>
                  <a:pt x="294268" y="2557453"/>
                </a:cubicBezTo>
                <a:cubicBezTo>
                  <a:pt x="371589" y="2555423"/>
                  <a:pt x="389695" y="2540961"/>
                  <a:pt x="367847" y="2501743"/>
                </a:cubicBezTo>
                <a:cubicBezTo>
                  <a:pt x="333905" y="2440640"/>
                  <a:pt x="373328" y="2404160"/>
                  <a:pt x="486858" y="2411824"/>
                </a:cubicBezTo>
                <a:cubicBezTo>
                  <a:pt x="592120" y="2419095"/>
                  <a:pt x="600599" y="2394285"/>
                  <a:pt x="570008" y="2360312"/>
                </a:cubicBezTo>
                <a:cubicBezTo>
                  <a:pt x="525457" y="2310774"/>
                  <a:pt x="567057" y="2265987"/>
                  <a:pt x="594400" y="2218813"/>
                </a:cubicBezTo>
                <a:cubicBezTo>
                  <a:pt x="635581" y="2147198"/>
                  <a:pt x="612469" y="2115647"/>
                  <a:pt x="505675" y="2074370"/>
                </a:cubicBezTo>
                <a:cubicBezTo>
                  <a:pt x="445534" y="2051386"/>
                  <a:pt x="381431" y="2032947"/>
                  <a:pt x="295650" y="2015851"/>
                </a:cubicBezTo>
                <a:cubicBezTo>
                  <a:pt x="487251" y="1985881"/>
                  <a:pt x="281423" y="1958614"/>
                  <a:pt x="346760" y="1924896"/>
                </a:cubicBezTo>
                <a:cubicBezTo>
                  <a:pt x="481788" y="1901571"/>
                  <a:pt x="600623" y="1980687"/>
                  <a:pt x="783461" y="1939173"/>
                </a:cubicBezTo>
                <a:cubicBezTo>
                  <a:pt x="547912" y="1882335"/>
                  <a:pt x="287006" y="1807013"/>
                  <a:pt x="112183" y="1719100"/>
                </a:cubicBezTo>
                <a:cubicBezTo>
                  <a:pt x="148588" y="1692398"/>
                  <a:pt x="188462" y="1710725"/>
                  <a:pt x="219936" y="1699568"/>
                </a:cubicBezTo>
                <a:cubicBezTo>
                  <a:pt x="218006" y="1694140"/>
                  <a:pt x="220184" y="1685834"/>
                  <a:pt x="214196" y="1683841"/>
                </a:cubicBezTo>
                <a:cubicBezTo>
                  <a:pt x="85284" y="1638910"/>
                  <a:pt x="83720" y="1637648"/>
                  <a:pt x="212296" y="1584947"/>
                </a:cubicBezTo>
                <a:cubicBezTo>
                  <a:pt x="257172" y="1566456"/>
                  <a:pt x="252206" y="1554019"/>
                  <a:pt x="226108" y="1538121"/>
                </a:cubicBezTo>
                <a:cubicBezTo>
                  <a:pt x="207682" y="1526866"/>
                  <a:pt x="185078" y="1517656"/>
                  <a:pt x="192710" y="1488723"/>
                </a:cubicBezTo>
                <a:cubicBezTo>
                  <a:pt x="268435" y="1518175"/>
                  <a:pt x="624154" y="1547955"/>
                  <a:pt x="685843" y="1538903"/>
                </a:cubicBezTo>
                <a:cubicBezTo>
                  <a:pt x="755173" y="1528619"/>
                  <a:pt x="994201" y="1520231"/>
                  <a:pt x="1067153" y="1523622"/>
                </a:cubicBezTo>
                <a:cubicBezTo>
                  <a:pt x="1063138" y="1522015"/>
                  <a:pt x="1059122" y="1520410"/>
                  <a:pt x="1055106" y="1518803"/>
                </a:cubicBezTo>
                <a:cubicBezTo>
                  <a:pt x="983007" y="1486514"/>
                  <a:pt x="909946" y="1454310"/>
                  <a:pt x="864245" y="1408231"/>
                </a:cubicBezTo>
                <a:cubicBezTo>
                  <a:pt x="862153" y="1406456"/>
                  <a:pt x="861045" y="1404874"/>
                  <a:pt x="856768" y="1405809"/>
                </a:cubicBezTo>
                <a:cubicBezTo>
                  <a:pt x="819307" y="1414974"/>
                  <a:pt x="822846" y="1400112"/>
                  <a:pt x="821342" y="1388491"/>
                </a:cubicBezTo>
                <a:cubicBezTo>
                  <a:pt x="819813" y="1376592"/>
                  <a:pt x="812736" y="1367699"/>
                  <a:pt x="784954" y="1371257"/>
                </a:cubicBezTo>
                <a:cubicBezTo>
                  <a:pt x="783512" y="1371384"/>
                  <a:pt x="781566" y="1371274"/>
                  <a:pt x="779619" y="1371165"/>
                </a:cubicBezTo>
                <a:cubicBezTo>
                  <a:pt x="766469" y="1370361"/>
                  <a:pt x="722835" y="1342290"/>
                  <a:pt x="728571" y="1335910"/>
                </a:cubicBezTo>
                <a:cubicBezTo>
                  <a:pt x="741389" y="1321912"/>
                  <a:pt x="726409" y="1316791"/>
                  <a:pt x="713734" y="1310348"/>
                </a:cubicBezTo>
                <a:cubicBezTo>
                  <a:pt x="696009" y="1301550"/>
                  <a:pt x="678333" y="1293308"/>
                  <a:pt x="659695" y="1285149"/>
                </a:cubicBezTo>
                <a:cubicBezTo>
                  <a:pt x="641562" y="1277227"/>
                  <a:pt x="622997" y="1269901"/>
                  <a:pt x="604409" y="1262299"/>
                </a:cubicBezTo>
                <a:cubicBezTo>
                  <a:pt x="561305" y="1256847"/>
                  <a:pt x="517819" y="1252549"/>
                  <a:pt x="472556" y="1250086"/>
                </a:cubicBezTo>
                <a:cubicBezTo>
                  <a:pt x="438951" y="1247999"/>
                  <a:pt x="401379" y="1244860"/>
                  <a:pt x="382690" y="1214040"/>
                </a:cubicBezTo>
                <a:cubicBezTo>
                  <a:pt x="418096" y="1214570"/>
                  <a:pt x="453575" y="1215933"/>
                  <a:pt x="489053" y="1217296"/>
                </a:cubicBezTo>
                <a:cubicBezTo>
                  <a:pt x="454954" y="1204059"/>
                  <a:pt x="421816" y="1190737"/>
                  <a:pt x="390047" y="1176456"/>
                </a:cubicBezTo>
                <a:cubicBezTo>
                  <a:pt x="363810" y="1164487"/>
                  <a:pt x="342232" y="1150431"/>
                  <a:pt x="333292" y="1131347"/>
                </a:cubicBezTo>
                <a:cubicBezTo>
                  <a:pt x="330930" y="1126518"/>
                  <a:pt x="329025" y="1121368"/>
                  <a:pt x="337841" y="1116956"/>
                </a:cubicBezTo>
                <a:cubicBezTo>
                  <a:pt x="347569" y="1111905"/>
                  <a:pt x="355552" y="1114562"/>
                  <a:pt x="363031" y="1116984"/>
                </a:cubicBezTo>
                <a:cubicBezTo>
                  <a:pt x="393929" y="1126864"/>
                  <a:pt x="425283" y="1136425"/>
                  <a:pt x="455724" y="1146625"/>
                </a:cubicBezTo>
                <a:cubicBezTo>
                  <a:pt x="496146" y="1160147"/>
                  <a:pt x="536111" y="1173989"/>
                  <a:pt x="576050" y="1187553"/>
                </a:cubicBezTo>
                <a:cubicBezTo>
                  <a:pt x="519650" y="1157524"/>
                  <a:pt x="457798" y="1131612"/>
                  <a:pt x="391358" y="1108621"/>
                </a:cubicBezTo>
                <a:cubicBezTo>
                  <a:pt x="343386" y="1091844"/>
                  <a:pt x="295414" y="1075067"/>
                  <a:pt x="258466" y="1051446"/>
                </a:cubicBezTo>
                <a:cubicBezTo>
                  <a:pt x="239512" y="1039678"/>
                  <a:pt x="230024" y="1025400"/>
                  <a:pt x="227119" y="1008864"/>
                </a:cubicBezTo>
                <a:cubicBezTo>
                  <a:pt x="226729" y="1004421"/>
                  <a:pt x="227253" y="999338"/>
                  <a:pt x="237176" y="996508"/>
                </a:cubicBezTo>
                <a:cubicBezTo>
                  <a:pt x="247123" y="993956"/>
                  <a:pt x="253208" y="997060"/>
                  <a:pt x="257395" y="1000610"/>
                </a:cubicBezTo>
                <a:cubicBezTo>
                  <a:pt x="262111" y="1004674"/>
                  <a:pt x="267716" y="1007820"/>
                  <a:pt x="275649" y="1009921"/>
                </a:cubicBezTo>
                <a:cubicBezTo>
                  <a:pt x="345186" y="1029563"/>
                  <a:pt x="406508" y="1054962"/>
                  <a:pt x="469199" y="1079402"/>
                </a:cubicBezTo>
                <a:cubicBezTo>
                  <a:pt x="558968" y="1114336"/>
                  <a:pt x="647368" y="1150231"/>
                  <a:pt x="753033" y="1173138"/>
                </a:cubicBezTo>
                <a:cubicBezTo>
                  <a:pt x="793015" y="1181661"/>
                  <a:pt x="834292" y="1188391"/>
                  <a:pt x="865682" y="1187316"/>
                </a:cubicBezTo>
                <a:cubicBezTo>
                  <a:pt x="750261" y="1147076"/>
                  <a:pt x="641375" y="1104025"/>
                  <a:pt x="543487" y="1053852"/>
                </a:cubicBezTo>
                <a:cubicBezTo>
                  <a:pt x="444589" y="1003208"/>
                  <a:pt x="357848" y="947579"/>
                  <a:pt x="295297" y="880592"/>
                </a:cubicBezTo>
                <a:cubicBezTo>
                  <a:pt x="288871" y="873601"/>
                  <a:pt x="284873" y="866676"/>
                  <a:pt x="264758" y="869281"/>
                </a:cubicBezTo>
                <a:cubicBezTo>
                  <a:pt x="255650" y="870360"/>
                  <a:pt x="252375" y="866170"/>
                  <a:pt x="254388" y="861516"/>
                </a:cubicBezTo>
                <a:cubicBezTo>
                  <a:pt x="266992" y="828509"/>
                  <a:pt x="236853" y="810726"/>
                  <a:pt x="190786" y="799099"/>
                </a:cubicBezTo>
                <a:cubicBezTo>
                  <a:pt x="176408" y="795324"/>
                  <a:pt x="175031" y="790688"/>
                  <a:pt x="184973" y="782539"/>
                </a:cubicBezTo>
                <a:cubicBezTo>
                  <a:pt x="198516" y="771277"/>
                  <a:pt x="196123" y="760574"/>
                  <a:pt x="187530" y="750974"/>
                </a:cubicBezTo>
                <a:cubicBezTo>
                  <a:pt x="182644" y="744967"/>
                  <a:pt x="176339" y="739364"/>
                  <a:pt x="170996" y="733676"/>
                </a:cubicBezTo>
                <a:cubicBezTo>
                  <a:pt x="167290" y="730083"/>
                  <a:pt x="161157" y="726424"/>
                  <a:pt x="169444" y="721499"/>
                </a:cubicBezTo>
                <a:cubicBezTo>
                  <a:pt x="177298" y="717172"/>
                  <a:pt x="185665" y="718676"/>
                  <a:pt x="193501" y="719668"/>
                </a:cubicBezTo>
                <a:cubicBezTo>
                  <a:pt x="231170" y="723917"/>
                  <a:pt x="254043" y="736181"/>
                  <a:pt x="265436" y="755609"/>
                </a:cubicBezTo>
                <a:cubicBezTo>
                  <a:pt x="273963" y="769971"/>
                  <a:pt x="281726" y="770130"/>
                  <a:pt x="302333" y="756567"/>
                </a:cubicBezTo>
                <a:cubicBezTo>
                  <a:pt x="317894" y="746247"/>
                  <a:pt x="332387" y="745814"/>
                  <a:pt x="346481" y="751853"/>
                </a:cubicBezTo>
                <a:cubicBezTo>
                  <a:pt x="354007" y="754830"/>
                  <a:pt x="358771" y="759448"/>
                  <a:pt x="364449" y="763428"/>
                </a:cubicBezTo>
                <a:cubicBezTo>
                  <a:pt x="392910" y="784156"/>
                  <a:pt x="422762" y="804202"/>
                  <a:pt x="467363" y="815678"/>
                </a:cubicBezTo>
                <a:cubicBezTo>
                  <a:pt x="487199" y="820933"/>
                  <a:pt x="508355" y="824672"/>
                  <a:pt x="537693" y="816781"/>
                </a:cubicBezTo>
                <a:cubicBezTo>
                  <a:pt x="518386" y="812039"/>
                  <a:pt x="499567" y="812852"/>
                  <a:pt x="482019" y="811593"/>
                </a:cubicBezTo>
                <a:cubicBezTo>
                  <a:pt x="464472" y="810335"/>
                  <a:pt x="454949" y="806693"/>
                  <a:pt x="467050" y="795557"/>
                </a:cubicBezTo>
                <a:cubicBezTo>
                  <a:pt x="473772" y="789371"/>
                  <a:pt x="472878" y="784693"/>
                  <a:pt x="465734" y="780562"/>
                </a:cubicBezTo>
                <a:cubicBezTo>
                  <a:pt x="442763" y="767188"/>
                  <a:pt x="430336" y="747011"/>
                  <a:pt x="384526" y="749353"/>
                </a:cubicBezTo>
                <a:cubicBezTo>
                  <a:pt x="382123" y="749564"/>
                  <a:pt x="379622" y="748664"/>
                  <a:pt x="377146" y="748041"/>
                </a:cubicBezTo>
                <a:cubicBezTo>
                  <a:pt x="367744" y="745789"/>
                  <a:pt x="357358" y="743342"/>
                  <a:pt x="360089" y="735827"/>
                </a:cubicBezTo>
                <a:cubicBezTo>
                  <a:pt x="363301" y="728269"/>
                  <a:pt x="375652" y="725506"/>
                  <a:pt x="386634" y="723703"/>
                </a:cubicBezTo>
                <a:cubicBezTo>
                  <a:pt x="414823" y="719269"/>
                  <a:pt x="437543" y="724271"/>
                  <a:pt x="459375" y="730191"/>
                </a:cubicBezTo>
                <a:cubicBezTo>
                  <a:pt x="512487" y="744837"/>
                  <a:pt x="556932" y="765561"/>
                  <a:pt x="603200" y="785006"/>
                </a:cubicBezTo>
                <a:cubicBezTo>
                  <a:pt x="672604" y="814173"/>
                  <a:pt x="734250" y="848778"/>
                  <a:pt x="810521" y="873425"/>
                </a:cubicBezTo>
                <a:cubicBezTo>
                  <a:pt x="1037317" y="946423"/>
                  <a:pt x="1260943" y="1021938"/>
                  <a:pt x="1494102" y="1090180"/>
                </a:cubicBezTo>
                <a:cubicBezTo>
                  <a:pt x="1580109" y="1115371"/>
                  <a:pt x="1667892" y="1138728"/>
                  <a:pt x="1756565" y="1161167"/>
                </a:cubicBezTo>
                <a:cubicBezTo>
                  <a:pt x="1756899" y="1159458"/>
                  <a:pt x="1757282" y="1158305"/>
                  <a:pt x="1757592" y="1156319"/>
                </a:cubicBezTo>
                <a:cubicBezTo>
                  <a:pt x="1757470" y="1154931"/>
                  <a:pt x="1757324" y="1153264"/>
                  <a:pt x="1757202" y="1151876"/>
                </a:cubicBezTo>
                <a:cubicBezTo>
                  <a:pt x="1694452" y="1137796"/>
                  <a:pt x="1632540" y="1122242"/>
                  <a:pt x="1572453" y="1105409"/>
                </a:cubicBezTo>
                <a:cubicBezTo>
                  <a:pt x="1424942" y="1063789"/>
                  <a:pt x="1288864" y="1014450"/>
                  <a:pt x="1171972" y="951953"/>
                </a:cubicBezTo>
                <a:cubicBezTo>
                  <a:pt x="1162328" y="946924"/>
                  <a:pt x="1152112" y="946421"/>
                  <a:pt x="1137334" y="949118"/>
                </a:cubicBezTo>
                <a:cubicBezTo>
                  <a:pt x="1089682" y="958058"/>
                  <a:pt x="1074050" y="951035"/>
                  <a:pt x="1081493" y="925476"/>
                </a:cubicBezTo>
                <a:cubicBezTo>
                  <a:pt x="1083360" y="919155"/>
                  <a:pt x="1083403" y="914115"/>
                  <a:pt x="1074768" y="909555"/>
                </a:cubicBezTo>
                <a:cubicBezTo>
                  <a:pt x="1036165" y="889158"/>
                  <a:pt x="995714" y="869763"/>
                  <a:pt x="952019" y="852050"/>
                </a:cubicBezTo>
                <a:cubicBezTo>
                  <a:pt x="871170" y="819410"/>
                  <a:pt x="784821" y="790332"/>
                  <a:pt x="709017" y="754450"/>
                </a:cubicBezTo>
                <a:cubicBezTo>
                  <a:pt x="686747" y="743533"/>
                  <a:pt x="669617" y="730485"/>
                  <a:pt x="659046" y="714902"/>
                </a:cubicBezTo>
                <a:cubicBezTo>
                  <a:pt x="655674" y="709602"/>
                  <a:pt x="653624" y="702786"/>
                  <a:pt x="664793" y="697608"/>
                </a:cubicBezTo>
                <a:cubicBezTo>
                  <a:pt x="675483" y="692472"/>
                  <a:pt x="684069" y="696476"/>
                  <a:pt x="692052" y="699133"/>
                </a:cubicBezTo>
                <a:cubicBezTo>
                  <a:pt x="725451" y="709913"/>
                  <a:pt x="759355" y="720929"/>
                  <a:pt x="792779" y="731987"/>
                </a:cubicBezTo>
                <a:cubicBezTo>
                  <a:pt x="826682" y="743003"/>
                  <a:pt x="860155" y="754616"/>
                  <a:pt x="895574" y="766338"/>
                </a:cubicBezTo>
                <a:cubicBezTo>
                  <a:pt x="897416" y="759741"/>
                  <a:pt x="890085" y="758985"/>
                  <a:pt x="886044" y="757101"/>
                </a:cubicBezTo>
                <a:cubicBezTo>
                  <a:pt x="828975" y="730489"/>
                  <a:pt x="766861" y="707118"/>
                  <a:pt x="702924" y="685027"/>
                </a:cubicBezTo>
                <a:cubicBezTo>
                  <a:pt x="653460" y="667821"/>
                  <a:pt x="605342" y="649378"/>
                  <a:pt x="571540" y="622962"/>
                </a:cubicBezTo>
                <a:cubicBezTo>
                  <a:pt x="558524" y="612632"/>
                  <a:pt x="551227" y="601239"/>
                  <a:pt x="552940" y="587657"/>
                </a:cubicBezTo>
                <a:cubicBezTo>
                  <a:pt x="553537" y="583407"/>
                  <a:pt x="554132" y="579157"/>
                  <a:pt x="563623" y="576925"/>
                </a:cubicBezTo>
                <a:cubicBezTo>
                  <a:pt x="571217" y="575139"/>
                  <a:pt x="576243" y="577216"/>
                  <a:pt x="580332" y="579656"/>
                </a:cubicBezTo>
                <a:cubicBezTo>
                  <a:pt x="587500" y="584063"/>
                  <a:pt x="594668" y="588471"/>
                  <a:pt x="604623" y="591516"/>
                </a:cubicBezTo>
                <a:cubicBezTo>
                  <a:pt x="664350" y="609779"/>
                  <a:pt x="720426" y="630601"/>
                  <a:pt x="775136" y="652383"/>
                </a:cubicBezTo>
                <a:cubicBezTo>
                  <a:pt x="864952" y="687874"/>
                  <a:pt x="953882" y="724283"/>
                  <a:pt x="1057795" y="749301"/>
                </a:cubicBezTo>
                <a:cubicBezTo>
                  <a:pt x="1096889" y="758742"/>
                  <a:pt x="1137304" y="766668"/>
                  <a:pt x="1183454" y="768213"/>
                </a:cubicBezTo>
                <a:cubicBezTo>
                  <a:pt x="1181768" y="765563"/>
                  <a:pt x="1178737" y="764150"/>
                  <a:pt x="1175732" y="763015"/>
                </a:cubicBezTo>
                <a:cubicBezTo>
                  <a:pt x="1075170" y="726508"/>
                  <a:pt x="977850" y="688319"/>
                  <a:pt x="888743" y="644370"/>
                </a:cubicBezTo>
                <a:cubicBezTo>
                  <a:pt x="778881" y="590211"/>
                  <a:pt x="683912" y="529148"/>
                  <a:pt x="615490" y="455960"/>
                </a:cubicBezTo>
                <a:cubicBezTo>
                  <a:pt x="612312" y="452882"/>
                  <a:pt x="610122" y="449996"/>
                  <a:pt x="602432" y="450671"/>
                </a:cubicBezTo>
                <a:cubicBezTo>
                  <a:pt x="582748" y="452678"/>
                  <a:pt x="580338" y="447293"/>
                  <a:pt x="582418" y="437876"/>
                </a:cubicBezTo>
                <a:cubicBezTo>
                  <a:pt x="588134" y="414707"/>
                  <a:pt x="573498" y="396964"/>
                  <a:pt x="539211" y="387101"/>
                </a:cubicBezTo>
                <a:cubicBezTo>
                  <a:pt x="514350" y="379769"/>
                  <a:pt x="493430" y="373210"/>
                  <a:pt x="519748" y="352990"/>
                </a:cubicBezTo>
                <a:cubicBezTo>
                  <a:pt x="526113" y="348234"/>
                  <a:pt x="523173" y="342336"/>
                  <a:pt x="520282" y="336993"/>
                </a:cubicBezTo>
                <a:cubicBezTo>
                  <a:pt x="516186" y="328957"/>
                  <a:pt x="507910" y="322968"/>
                  <a:pt x="498650" y="316785"/>
                </a:cubicBezTo>
                <a:cubicBezTo>
                  <a:pt x="493501" y="313319"/>
                  <a:pt x="487271" y="308549"/>
                  <a:pt x="493610" y="303515"/>
                </a:cubicBezTo>
                <a:cubicBezTo>
                  <a:pt x="500838" y="297564"/>
                  <a:pt x="511247" y="300288"/>
                  <a:pt x="519565" y="301237"/>
                </a:cubicBezTo>
                <a:cubicBezTo>
                  <a:pt x="557715" y="305444"/>
                  <a:pt x="581118" y="318221"/>
                  <a:pt x="592560" y="338204"/>
                </a:cubicBezTo>
                <a:cubicBezTo>
                  <a:pt x="599979" y="350985"/>
                  <a:pt x="609184" y="351016"/>
                  <a:pt x="627076" y="339652"/>
                </a:cubicBezTo>
                <a:cubicBezTo>
                  <a:pt x="647275" y="326965"/>
                  <a:pt x="664147" y="326044"/>
                  <a:pt x="679640" y="336997"/>
                </a:cubicBezTo>
                <a:cubicBezTo>
                  <a:pt x="692054" y="345981"/>
                  <a:pt x="702112" y="355732"/>
                  <a:pt x="716352" y="363437"/>
                </a:cubicBezTo>
                <a:cubicBezTo>
                  <a:pt x="754546" y="384710"/>
                  <a:pt x="790508" y="408138"/>
                  <a:pt x="869745" y="400343"/>
                </a:cubicBezTo>
                <a:cubicBezTo>
                  <a:pt x="847718" y="392203"/>
                  <a:pt x="825656" y="394699"/>
                  <a:pt x="806641" y="393290"/>
                </a:cubicBezTo>
                <a:cubicBezTo>
                  <a:pt x="792988" y="392249"/>
                  <a:pt x="779165" y="389265"/>
                  <a:pt x="791435" y="380072"/>
                </a:cubicBezTo>
                <a:cubicBezTo>
                  <a:pt x="805532" y="369601"/>
                  <a:pt x="796441" y="365362"/>
                  <a:pt x="787709" y="359692"/>
                </a:cubicBezTo>
                <a:cubicBezTo>
                  <a:pt x="767647" y="346342"/>
                  <a:pt x="751260" y="330710"/>
                  <a:pt x="711071" y="330880"/>
                </a:cubicBezTo>
                <a:cubicBezTo>
                  <a:pt x="704773" y="330873"/>
                  <a:pt x="699699" y="328240"/>
                  <a:pt x="694722" y="326718"/>
                </a:cubicBezTo>
                <a:cubicBezTo>
                  <a:pt x="687749" y="324532"/>
                  <a:pt x="681713" y="321984"/>
                  <a:pt x="684613" y="316412"/>
                </a:cubicBezTo>
                <a:cubicBezTo>
                  <a:pt x="687565" y="311396"/>
                  <a:pt x="694531" y="307986"/>
                  <a:pt x="703615" y="306629"/>
                </a:cubicBezTo>
                <a:cubicBezTo>
                  <a:pt x="711738" y="305356"/>
                  <a:pt x="720365" y="304319"/>
                  <a:pt x="728585" y="304157"/>
                </a:cubicBezTo>
                <a:cubicBezTo>
                  <a:pt x="765287" y="302895"/>
                  <a:pt x="791378" y="313197"/>
                  <a:pt x="817397" y="322666"/>
                </a:cubicBezTo>
                <a:cubicBezTo>
                  <a:pt x="908436" y="355531"/>
                  <a:pt x="989341" y="394323"/>
                  <a:pt x="1073943" y="431110"/>
                </a:cubicBezTo>
                <a:cubicBezTo>
                  <a:pt x="1158521" y="467620"/>
                  <a:pt x="1256741" y="493978"/>
                  <a:pt x="1349484" y="524175"/>
                </a:cubicBezTo>
                <a:cubicBezTo>
                  <a:pt x="1563417" y="594105"/>
                  <a:pt x="1778287" y="663672"/>
                  <a:pt x="2004921" y="723811"/>
                </a:cubicBezTo>
                <a:cubicBezTo>
                  <a:pt x="2226580" y="782429"/>
                  <a:pt x="2967159" y="809769"/>
                  <a:pt x="3111348" y="808027"/>
                </a:cubicBezTo>
                <a:cubicBezTo>
                  <a:pt x="3295676" y="805559"/>
                  <a:pt x="3730204" y="773014"/>
                  <a:pt x="4173417" y="745585"/>
                </a:cubicBezTo>
                <a:cubicBezTo>
                  <a:pt x="4223504" y="742307"/>
                  <a:pt x="4272653" y="739393"/>
                  <a:pt x="4324760" y="737057"/>
                </a:cubicBezTo>
                <a:cubicBezTo>
                  <a:pt x="5801059" y="670156"/>
                  <a:pt x="6841344" y="326433"/>
                  <a:pt x="6893789" y="305879"/>
                </a:cubicBezTo>
                <a:cubicBezTo>
                  <a:pt x="6978091" y="273014"/>
                  <a:pt x="7258655" y="208091"/>
                  <a:pt x="7259184" y="208604"/>
                </a:cubicBezTo>
                <a:cubicBezTo>
                  <a:pt x="7265440" y="213652"/>
                  <a:pt x="7297274" y="217644"/>
                  <a:pt x="7323059" y="220312"/>
                </a:cubicBezTo>
                <a:lnTo>
                  <a:pt x="7347572" y="222730"/>
                </a:lnTo>
                <a:lnTo>
                  <a:pt x="7350636" y="224083"/>
                </a:lnTo>
                <a:cubicBezTo>
                  <a:pt x="7359607" y="224205"/>
                  <a:pt x="7359159" y="223929"/>
                  <a:pt x="7353245" y="223290"/>
                </a:cubicBezTo>
                <a:lnTo>
                  <a:pt x="7347572" y="222730"/>
                </a:lnTo>
                <a:lnTo>
                  <a:pt x="7342573" y="220523"/>
                </a:lnTo>
                <a:cubicBezTo>
                  <a:pt x="7341302" y="218466"/>
                  <a:pt x="7341191" y="215818"/>
                  <a:pt x="7341465" y="213415"/>
                </a:cubicBezTo>
                <a:cubicBezTo>
                  <a:pt x="7342771" y="200707"/>
                  <a:pt x="7352468" y="189782"/>
                  <a:pt x="7375606" y="182994"/>
                </a:cubicBezTo>
                <a:cubicBezTo>
                  <a:pt x="7397808" y="176568"/>
                  <a:pt x="7420538" y="170655"/>
                  <a:pt x="7443270" y="164742"/>
                </a:cubicBezTo>
                <a:cubicBezTo>
                  <a:pt x="7462204" y="159722"/>
                  <a:pt x="7475181" y="158583"/>
                  <a:pt x="7478299" y="172021"/>
                </a:cubicBezTo>
                <a:cubicBezTo>
                  <a:pt x="7481416" y="185460"/>
                  <a:pt x="7508389" y="189249"/>
                  <a:pt x="7524024" y="179761"/>
                </a:cubicBezTo>
                <a:cubicBezTo>
                  <a:pt x="7585174" y="142492"/>
                  <a:pt x="7658615" y="112820"/>
                  <a:pt x="7727944" y="80430"/>
                </a:cubicBezTo>
                <a:cubicBezTo>
                  <a:pt x="7776349" y="57992"/>
                  <a:pt x="7827303" y="37009"/>
                  <a:pt x="7867024" y="9456"/>
                </a:cubicBezTo>
                <a:cubicBezTo>
                  <a:pt x="7874326" y="4338"/>
                  <a:pt x="7880999" y="-2404"/>
                  <a:pt x="7894848" y="858"/>
                </a:cubicBezTo>
                <a:close/>
              </a:path>
            </a:pathLst>
          </a:custGeom>
        </p:spPr>
      </p:pic>
    </p:spTree>
    <p:extLst>
      <p:ext uri="{BB962C8B-B14F-4D97-AF65-F5344CB8AC3E}">
        <p14:creationId xmlns:p14="http://schemas.microsoft.com/office/powerpoint/2010/main" val="393013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87C619C-EBAB-488E-96B9-153AA4C9B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130DA1C1-36FD-41D8-9826-EE797BF39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53312" cy="6858000"/>
          </a:xfrm>
          <a:custGeom>
            <a:avLst/>
            <a:gdLst>
              <a:gd name="connsiteX0" fmla="*/ 0 w 7433452"/>
              <a:gd name="connsiteY0" fmla="*/ 0 h 6858000"/>
              <a:gd name="connsiteX1" fmla="*/ 1592736 w 7433452"/>
              <a:gd name="connsiteY1" fmla="*/ 0 h 6858000"/>
              <a:gd name="connsiteX2" fmla="*/ 2171700 w 7433452"/>
              <a:gd name="connsiteY2" fmla="*/ 0 h 6858000"/>
              <a:gd name="connsiteX3" fmla="*/ 2762696 w 7433452"/>
              <a:gd name="connsiteY3" fmla="*/ 0 h 6858000"/>
              <a:gd name="connsiteX4" fmla="*/ 2829254 w 7433452"/>
              <a:gd name="connsiteY4" fmla="*/ 0 h 6858000"/>
              <a:gd name="connsiteX5" fmla="*/ 7415310 w 7433452"/>
              <a:gd name="connsiteY5" fmla="*/ 0 h 6858000"/>
              <a:gd name="connsiteX6" fmla="*/ 7405703 w 7433452"/>
              <a:gd name="connsiteY6" fmla="*/ 94814 h 6858000"/>
              <a:gd name="connsiteX7" fmla="*/ 7410754 w 7433452"/>
              <a:gd name="connsiteY7" fmla="*/ 421796 h 6858000"/>
              <a:gd name="connsiteX8" fmla="*/ 7414688 w 7433452"/>
              <a:gd name="connsiteY8" fmla="*/ 812192 h 6858000"/>
              <a:gd name="connsiteX9" fmla="*/ 7395017 w 7433452"/>
              <a:gd name="connsiteY9" fmla="*/ 1113642 h 6858000"/>
              <a:gd name="connsiteX10" fmla="*/ 7422810 w 7433452"/>
              <a:gd name="connsiteY10" fmla="*/ 1796708 h 6858000"/>
              <a:gd name="connsiteX11" fmla="*/ 7421161 w 7433452"/>
              <a:gd name="connsiteY11" fmla="*/ 2327333 h 6858000"/>
              <a:gd name="connsiteX12" fmla="*/ 7412023 w 7433452"/>
              <a:gd name="connsiteY12" fmla="*/ 2784280 h 6858000"/>
              <a:gd name="connsiteX13" fmla="*/ 7417480 w 7433452"/>
              <a:gd name="connsiteY13" fmla="*/ 2985458 h 6858000"/>
              <a:gd name="connsiteX14" fmla="*/ 7403774 w 7433452"/>
              <a:gd name="connsiteY14" fmla="*/ 3531096 h 6858000"/>
              <a:gd name="connsiteX15" fmla="*/ 7414307 w 7433452"/>
              <a:gd name="connsiteY15" fmla="*/ 4336830 h 6858000"/>
              <a:gd name="connsiteX16" fmla="*/ 7413419 w 7433452"/>
              <a:gd name="connsiteY16" fmla="*/ 5026893 h 6858000"/>
              <a:gd name="connsiteX17" fmla="*/ 7417734 w 7433452"/>
              <a:gd name="connsiteY17" fmla="*/ 5252632 h 6858000"/>
              <a:gd name="connsiteX18" fmla="*/ 7417734 w 7433452"/>
              <a:gd name="connsiteY18" fmla="*/ 5466282 h 6858000"/>
              <a:gd name="connsiteX19" fmla="*/ 7379659 w 7433452"/>
              <a:gd name="connsiteY19" fmla="*/ 6121225 h 6858000"/>
              <a:gd name="connsiteX20" fmla="*/ 7395115 w 7433452"/>
              <a:gd name="connsiteY20" fmla="*/ 6708907 h 6858000"/>
              <a:gd name="connsiteX21" fmla="*/ 7412408 w 7433452"/>
              <a:gd name="connsiteY21" fmla="*/ 6858000 h 6858000"/>
              <a:gd name="connsiteX22" fmla="*/ 2829254 w 7433452"/>
              <a:gd name="connsiteY22" fmla="*/ 6858000 h 6858000"/>
              <a:gd name="connsiteX23" fmla="*/ 2762696 w 7433452"/>
              <a:gd name="connsiteY23" fmla="*/ 6858000 h 6858000"/>
              <a:gd name="connsiteX24" fmla="*/ 2171700 w 7433452"/>
              <a:gd name="connsiteY24" fmla="*/ 6858000 h 6858000"/>
              <a:gd name="connsiteX25" fmla="*/ 1592736 w 7433452"/>
              <a:gd name="connsiteY25" fmla="*/ 6858000 h 6858000"/>
              <a:gd name="connsiteX26" fmla="*/ 0 w 7433452"/>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33452" h="6858000">
                <a:moveTo>
                  <a:pt x="0" y="0"/>
                </a:moveTo>
                <a:lnTo>
                  <a:pt x="1592736" y="0"/>
                </a:lnTo>
                <a:lnTo>
                  <a:pt x="2171700" y="0"/>
                </a:lnTo>
                <a:lnTo>
                  <a:pt x="2762696" y="0"/>
                </a:lnTo>
                <a:lnTo>
                  <a:pt x="2829254" y="0"/>
                </a:lnTo>
                <a:lnTo>
                  <a:pt x="7415310" y="0"/>
                </a:lnTo>
                <a:lnTo>
                  <a:pt x="7405703" y="94814"/>
                </a:lnTo>
                <a:cubicBezTo>
                  <a:pt x="7398856" y="203629"/>
                  <a:pt x="7403520" y="312712"/>
                  <a:pt x="7410754" y="421796"/>
                </a:cubicBezTo>
                <a:cubicBezTo>
                  <a:pt x="7421580" y="551656"/>
                  <a:pt x="7422900" y="682144"/>
                  <a:pt x="7414688" y="812192"/>
                </a:cubicBezTo>
                <a:cubicBezTo>
                  <a:pt x="7406693" y="912591"/>
                  <a:pt x="7397682" y="1012988"/>
                  <a:pt x="7395017" y="1113642"/>
                </a:cubicBezTo>
                <a:cubicBezTo>
                  <a:pt x="7388670" y="1342689"/>
                  <a:pt x="7407708" y="1569316"/>
                  <a:pt x="7422810" y="1796708"/>
                </a:cubicBezTo>
                <a:cubicBezTo>
                  <a:pt x="7434487" y="1973710"/>
                  <a:pt x="7439944" y="2150457"/>
                  <a:pt x="7421161" y="2327333"/>
                </a:cubicBezTo>
                <a:cubicBezTo>
                  <a:pt x="7405170" y="2479266"/>
                  <a:pt x="7396793" y="2631453"/>
                  <a:pt x="7412023" y="2784280"/>
                </a:cubicBezTo>
                <a:cubicBezTo>
                  <a:pt x="7418749" y="2851085"/>
                  <a:pt x="7425984" y="2918653"/>
                  <a:pt x="7417480" y="2985458"/>
                </a:cubicBezTo>
                <a:cubicBezTo>
                  <a:pt x="7394508" y="3167039"/>
                  <a:pt x="7398063" y="3349132"/>
                  <a:pt x="7403774" y="3531096"/>
                </a:cubicBezTo>
                <a:cubicBezTo>
                  <a:pt x="7412277" y="3799715"/>
                  <a:pt x="7426364" y="4067954"/>
                  <a:pt x="7414307" y="4336830"/>
                </a:cubicBezTo>
                <a:cubicBezTo>
                  <a:pt x="7404027" y="4566639"/>
                  <a:pt x="7420653" y="4796831"/>
                  <a:pt x="7413419" y="5026893"/>
                </a:cubicBezTo>
                <a:cubicBezTo>
                  <a:pt x="7410982" y="5102162"/>
                  <a:pt x="7412429" y="5177504"/>
                  <a:pt x="7417734" y="5252632"/>
                </a:cubicBezTo>
                <a:cubicBezTo>
                  <a:pt x="7424271" y="5323700"/>
                  <a:pt x="7424271" y="5395213"/>
                  <a:pt x="7417734" y="5466282"/>
                </a:cubicBezTo>
                <a:cubicBezTo>
                  <a:pt x="7393239" y="5683875"/>
                  <a:pt x="7383214" y="5902486"/>
                  <a:pt x="7379659" y="6121225"/>
                </a:cubicBezTo>
                <a:cubicBezTo>
                  <a:pt x="7376423" y="6317442"/>
                  <a:pt x="7378041" y="6513586"/>
                  <a:pt x="7395115" y="6708907"/>
                </a:cubicBezTo>
                <a:lnTo>
                  <a:pt x="7412408" y="6858000"/>
                </a:lnTo>
                <a:lnTo>
                  <a:pt x="2829254" y="6858000"/>
                </a:lnTo>
                <a:lnTo>
                  <a:pt x="2762696" y="6858000"/>
                </a:lnTo>
                <a:lnTo>
                  <a:pt x="2171700" y="6858000"/>
                </a:lnTo>
                <a:lnTo>
                  <a:pt x="159273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27CE4E7-D9A5-8DA8-A8A6-FC0D03A202FE}"/>
              </a:ext>
            </a:extLst>
          </p:cNvPr>
          <p:cNvSpPr>
            <a:spLocks noGrp="1"/>
          </p:cNvSpPr>
          <p:nvPr>
            <p:ph type="title"/>
          </p:nvPr>
        </p:nvSpPr>
        <p:spPr>
          <a:xfrm>
            <a:off x="838200" y="484632"/>
            <a:ext cx="6081713" cy="3566160"/>
          </a:xfrm>
        </p:spPr>
        <p:txBody>
          <a:bodyPr vert="horz" lIns="91440" tIns="45720" rIns="91440" bIns="45720" rtlCol="0" anchor="b">
            <a:normAutofit/>
          </a:bodyPr>
          <a:lstStyle/>
          <a:p>
            <a:r>
              <a:rPr lang="en-US" sz="4600">
                <a:solidFill>
                  <a:srgbClr val="FFFFFF"/>
                </a:solidFill>
              </a:rPr>
              <a:t>What can you take back to your campus that will positively impact the chef dietitian relationship? </a:t>
            </a:r>
          </a:p>
        </p:txBody>
      </p:sp>
      <p:sp>
        <p:nvSpPr>
          <p:cNvPr id="22" name="sketch line">
            <a:extLst>
              <a:ext uri="{FF2B5EF4-FFF2-40B4-BE49-F238E27FC236}">
                <a16:creationId xmlns:a16="http://schemas.microsoft.com/office/drawing/2014/main" id="{35BC54F7-1315-4D6C-9420-A5BF0CDDB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475" y="4252192"/>
            <a:ext cx="4056549" cy="18288"/>
          </a:xfrm>
          <a:custGeom>
            <a:avLst/>
            <a:gdLst>
              <a:gd name="connsiteX0" fmla="*/ 0 w 4056549"/>
              <a:gd name="connsiteY0" fmla="*/ 0 h 18288"/>
              <a:gd name="connsiteX1" fmla="*/ 676092 w 4056549"/>
              <a:gd name="connsiteY1" fmla="*/ 0 h 18288"/>
              <a:gd name="connsiteX2" fmla="*/ 1271052 w 4056549"/>
              <a:gd name="connsiteY2" fmla="*/ 0 h 18288"/>
              <a:gd name="connsiteX3" fmla="*/ 1947144 w 4056549"/>
              <a:gd name="connsiteY3" fmla="*/ 0 h 18288"/>
              <a:gd name="connsiteX4" fmla="*/ 2501539 w 4056549"/>
              <a:gd name="connsiteY4" fmla="*/ 0 h 18288"/>
              <a:gd name="connsiteX5" fmla="*/ 3137065 w 4056549"/>
              <a:gd name="connsiteY5" fmla="*/ 0 h 18288"/>
              <a:gd name="connsiteX6" fmla="*/ 4056549 w 4056549"/>
              <a:gd name="connsiteY6" fmla="*/ 0 h 18288"/>
              <a:gd name="connsiteX7" fmla="*/ 4056549 w 4056549"/>
              <a:gd name="connsiteY7" fmla="*/ 18288 h 18288"/>
              <a:gd name="connsiteX8" fmla="*/ 3380458 w 4056549"/>
              <a:gd name="connsiteY8" fmla="*/ 18288 h 18288"/>
              <a:gd name="connsiteX9" fmla="*/ 2663801 w 4056549"/>
              <a:gd name="connsiteY9" fmla="*/ 18288 h 18288"/>
              <a:gd name="connsiteX10" fmla="*/ 2068840 w 4056549"/>
              <a:gd name="connsiteY10" fmla="*/ 18288 h 18288"/>
              <a:gd name="connsiteX11" fmla="*/ 1311618 w 4056549"/>
              <a:gd name="connsiteY11" fmla="*/ 18288 h 18288"/>
              <a:gd name="connsiteX12" fmla="*/ 716657 w 4056549"/>
              <a:gd name="connsiteY12" fmla="*/ 18288 h 18288"/>
              <a:gd name="connsiteX13" fmla="*/ 0 w 4056549"/>
              <a:gd name="connsiteY13" fmla="*/ 18288 h 18288"/>
              <a:gd name="connsiteX14" fmla="*/ 0 w 4056549"/>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6549" h="18288" fill="none" extrusionOk="0">
                <a:moveTo>
                  <a:pt x="0" y="0"/>
                </a:moveTo>
                <a:cubicBezTo>
                  <a:pt x="324395" y="-12272"/>
                  <a:pt x="437185" y="20747"/>
                  <a:pt x="676092" y="0"/>
                </a:cubicBezTo>
                <a:cubicBezTo>
                  <a:pt x="914999" y="-20747"/>
                  <a:pt x="980886" y="20074"/>
                  <a:pt x="1271052" y="0"/>
                </a:cubicBezTo>
                <a:cubicBezTo>
                  <a:pt x="1561218" y="-20074"/>
                  <a:pt x="1609815" y="19965"/>
                  <a:pt x="1947144" y="0"/>
                </a:cubicBezTo>
                <a:cubicBezTo>
                  <a:pt x="2284473" y="-19965"/>
                  <a:pt x="2317816" y="-23682"/>
                  <a:pt x="2501539" y="0"/>
                </a:cubicBezTo>
                <a:cubicBezTo>
                  <a:pt x="2685262" y="23682"/>
                  <a:pt x="2879461" y="12712"/>
                  <a:pt x="3137065" y="0"/>
                </a:cubicBezTo>
                <a:cubicBezTo>
                  <a:pt x="3394669" y="-12712"/>
                  <a:pt x="3618306" y="-41742"/>
                  <a:pt x="4056549" y="0"/>
                </a:cubicBezTo>
                <a:cubicBezTo>
                  <a:pt x="4056201" y="6465"/>
                  <a:pt x="4056979" y="10922"/>
                  <a:pt x="4056549" y="18288"/>
                </a:cubicBezTo>
                <a:cubicBezTo>
                  <a:pt x="3807729" y="-7540"/>
                  <a:pt x="3536237" y="12619"/>
                  <a:pt x="3380458" y="18288"/>
                </a:cubicBezTo>
                <a:cubicBezTo>
                  <a:pt x="3224679" y="23957"/>
                  <a:pt x="2967497" y="23368"/>
                  <a:pt x="2663801" y="18288"/>
                </a:cubicBezTo>
                <a:cubicBezTo>
                  <a:pt x="2360105" y="13208"/>
                  <a:pt x="2359716" y="-8821"/>
                  <a:pt x="2068840" y="18288"/>
                </a:cubicBezTo>
                <a:cubicBezTo>
                  <a:pt x="1777964" y="45397"/>
                  <a:pt x="1641909" y="31681"/>
                  <a:pt x="1311618" y="18288"/>
                </a:cubicBezTo>
                <a:cubicBezTo>
                  <a:pt x="981327" y="4895"/>
                  <a:pt x="990410" y="11155"/>
                  <a:pt x="716657" y="18288"/>
                </a:cubicBezTo>
                <a:cubicBezTo>
                  <a:pt x="442904" y="25421"/>
                  <a:pt x="330722" y="13665"/>
                  <a:pt x="0" y="18288"/>
                </a:cubicBezTo>
                <a:cubicBezTo>
                  <a:pt x="75" y="12069"/>
                  <a:pt x="515" y="5650"/>
                  <a:pt x="0" y="0"/>
                </a:cubicBezTo>
                <a:close/>
              </a:path>
              <a:path w="4056549" h="18288" stroke="0" extrusionOk="0">
                <a:moveTo>
                  <a:pt x="0" y="0"/>
                </a:moveTo>
                <a:cubicBezTo>
                  <a:pt x="175099" y="13469"/>
                  <a:pt x="459673" y="14529"/>
                  <a:pt x="594961" y="0"/>
                </a:cubicBezTo>
                <a:cubicBezTo>
                  <a:pt x="730249" y="-14529"/>
                  <a:pt x="873178" y="22015"/>
                  <a:pt x="1149356" y="0"/>
                </a:cubicBezTo>
                <a:cubicBezTo>
                  <a:pt x="1425534" y="-22015"/>
                  <a:pt x="1498871" y="-21513"/>
                  <a:pt x="1744316" y="0"/>
                </a:cubicBezTo>
                <a:cubicBezTo>
                  <a:pt x="1989761" y="21513"/>
                  <a:pt x="2112991" y="-46"/>
                  <a:pt x="2420408" y="0"/>
                </a:cubicBezTo>
                <a:cubicBezTo>
                  <a:pt x="2727825" y="46"/>
                  <a:pt x="2880256" y="-10040"/>
                  <a:pt x="3137065" y="0"/>
                </a:cubicBezTo>
                <a:cubicBezTo>
                  <a:pt x="3393874" y="10040"/>
                  <a:pt x="3704325" y="-6685"/>
                  <a:pt x="4056549" y="0"/>
                </a:cubicBezTo>
                <a:cubicBezTo>
                  <a:pt x="4055732" y="6895"/>
                  <a:pt x="4055770" y="11206"/>
                  <a:pt x="4056549" y="18288"/>
                </a:cubicBezTo>
                <a:cubicBezTo>
                  <a:pt x="3812770" y="11959"/>
                  <a:pt x="3533996" y="-5717"/>
                  <a:pt x="3299327" y="18288"/>
                </a:cubicBezTo>
                <a:cubicBezTo>
                  <a:pt x="3064658" y="42293"/>
                  <a:pt x="2940381" y="24492"/>
                  <a:pt x="2744931" y="18288"/>
                </a:cubicBezTo>
                <a:cubicBezTo>
                  <a:pt x="2549481" y="12084"/>
                  <a:pt x="2252169" y="51841"/>
                  <a:pt x="1987709" y="18288"/>
                </a:cubicBezTo>
                <a:cubicBezTo>
                  <a:pt x="1723249" y="-15265"/>
                  <a:pt x="1438946" y="3423"/>
                  <a:pt x="1230487" y="18288"/>
                </a:cubicBezTo>
                <a:cubicBezTo>
                  <a:pt x="1022028" y="33153"/>
                  <a:pt x="795957" y="18596"/>
                  <a:pt x="676092" y="18288"/>
                </a:cubicBezTo>
                <a:cubicBezTo>
                  <a:pt x="556227" y="17980"/>
                  <a:pt x="334853" y="39451"/>
                  <a:pt x="0" y="18288"/>
                </a:cubicBezTo>
                <a:cubicBezTo>
                  <a:pt x="95" y="14343"/>
                  <a:pt x="742" y="686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229EA81-5CDF-63BB-072E-49A1DDA3F290}"/>
              </a:ext>
            </a:extLst>
          </p:cNvPr>
          <p:cNvPicPr>
            <a:picLocks noChangeAspect="1"/>
          </p:cNvPicPr>
          <p:nvPr/>
        </p:nvPicPr>
        <p:blipFill>
          <a:blip r:embed="rId2"/>
          <a:stretch>
            <a:fillRect/>
          </a:stretch>
        </p:blipFill>
        <p:spPr>
          <a:xfrm>
            <a:off x="7855172" y="2082318"/>
            <a:ext cx="3931920" cy="1346682"/>
          </a:xfrm>
          <a:prstGeom prst="rect">
            <a:avLst/>
          </a:prstGeom>
        </p:spPr>
      </p:pic>
    </p:spTree>
    <p:extLst>
      <p:ext uri="{BB962C8B-B14F-4D97-AF65-F5344CB8AC3E}">
        <p14:creationId xmlns:p14="http://schemas.microsoft.com/office/powerpoint/2010/main" val="3250783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person holding her head in her hands&#10;&#10;Description automatically generated">
            <a:extLst>
              <a:ext uri="{FF2B5EF4-FFF2-40B4-BE49-F238E27FC236}">
                <a16:creationId xmlns:a16="http://schemas.microsoft.com/office/drawing/2014/main" id="{9AF6F5C3-40A8-F9C5-276B-EE6905A636F5}"/>
              </a:ext>
            </a:extLst>
          </p:cNvPr>
          <p:cNvPicPr>
            <a:picLocks noGrp="1" noChangeAspect="1"/>
          </p:cNvPicPr>
          <p:nvPr>
            <p:ph sz="half" idx="1"/>
          </p:nvPr>
        </p:nvPicPr>
        <p:blipFill rotWithShape="1">
          <a:blip r:embed="rId3"/>
          <a:srcRect t="1508" r="-2" b="17364"/>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9" name="Content Placeholder 8" descr="A person in a chef's uniform&#10;&#10;Description automatically generated">
            <a:extLst>
              <a:ext uri="{FF2B5EF4-FFF2-40B4-BE49-F238E27FC236}">
                <a16:creationId xmlns:a16="http://schemas.microsoft.com/office/drawing/2014/main" id="{9241EEBB-A94A-E6E0-83AB-6E3043A74FFF}"/>
              </a:ext>
            </a:extLst>
          </p:cNvPr>
          <p:cNvPicPr>
            <a:picLocks noGrp="1" noChangeAspect="1"/>
          </p:cNvPicPr>
          <p:nvPr>
            <p:ph sz="half" idx="2"/>
          </p:nvPr>
        </p:nvPicPr>
        <p:blipFill rotWithShape="1">
          <a:blip r:embed="rId4"/>
          <a:srcRect r="1" b="17951"/>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6" name="Freeform: Shape 15">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D6A08D9-ACD6-0E38-88F0-F57F664FD9D0}"/>
              </a:ext>
            </a:extLst>
          </p:cNvPr>
          <p:cNvSpPr>
            <a:spLocks noGrp="1"/>
          </p:cNvSpPr>
          <p:nvPr>
            <p:ph type="title"/>
          </p:nvPr>
        </p:nvSpPr>
        <p:spPr>
          <a:xfrm>
            <a:off x="438912" y="1524659"/>
            <a:ext cx="5019074" cy="2774088"/>
          </a:xfrm>
        </p:spPr>
        <p:txBody>
          <a:bodyPr vert="horz" lIns="91440" tIns="45720" rIns="91440" bIns="45720" rtlCol="0" anchor="b">
            <a:normAutofit/>
          </a:bodyPr>
          <a:lstStyle/>
          <a:p>
            <a:r>
              <a:rPr lang="en-US" sz="5400" kern="1200">
                <a:solidFill>
                  <a:schemeClr val="tx1"/>
                </a:solidFill>
                <a:latin typeface="+mj-lt"/>
                <a:ea typeface="+mj-ea"/>
                <a:cs typeface="+mj-cs"/>
              </a:rPr>
              <a:t>They don’t understand what I go through!</a:t>
            </a:r>
          </a:p>
        </p:txBody>
      </p:sp>
      <p:sp>
        <p:nvSpPr>
          <p:cNvPr id="20" name="Rectangle 19">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22" name="Rectangle 21">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DCC060B-7AF4-C6B9-F365-1A7CADE888BB}"/>
              </a:ext>
            </a:extLst>
          </p:cNvPr>
          <p:cNvSpPr>
            <a:spLocks noGrp="1"/>
          </p:cNvSpPr>
          <p:nvPr>
            <p:ph type="sldNum" sz="quarter" idx="12"/>
          </p:nvPr>
        </p:nvSpPr>
        <p:spPr>
          <a:xfrm>
            <a:off x="10345032" y="6356350"/>
            <a:ext cx="1408055" cy="365125"/>
          </a:xfrm>
        </p:spPr>
        <p:txBody>
          <a:bodyPr vert="horz" lIns="91440" tIns="45720" rIns="91440" bIns="45720" rtlCol="0" anchor="ctr">
            <a:normAutofit/>
          </a:bodyPr>
          <a:lstStyle/>
          <a:p>
            <a:pPr defTabSz="914400">
              <a:spcAft>
                <a:spcPts val="600"/>
              </a:spcAft>
            </a:pPr>
            <a:fld id="{18D65601-5AE2-46FC-B138-694DDD2B510D}" type="slidenum">
              <a:rPr lang="en-US">
                <a:solidFill>
                  <a:schemeClr val="bg1"/>
                </a:solidFill>
              </a:rPr>
              <a:pPr defTabSz="914400">
                <a:spcAft>
                  <a:spcPts val="600"/>
                </a:spcAft>
              </a:pPr>
              <a:t>3</a:t>
            </a:fld>
            <a:endParaRPr lang="en-US">
              <a:solidFill>
                <a:schemeClr val="bg1"/>
              </a:solidFill>
            </a:endParaRPr>
          </a:p>
        </p:txBody>
      </p:sp>
    </p:spTree>
    <p:extLst>
      <p:ext uri="{BB962C8B-B14F-4D97-AF65-F5344CB8AC3E}">
        <p14:creationId xmlns:p14="http://schemas.microsoft.com/office/powerpoint/2010/main" val="18995591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BA8FA1-C4B5-AE70-2AF7-FF6E91B2562C}"/>
              </a:ext>
            </a:extLst>
          </p:cNvPr>
          <p:cNvPicPr>
            <a:picLocks noChangeAspect="1"/>
          </p:cNvPicPr>
          <p:nvPr/>
        </p:nvPicPr>
        <p:blipFill rotWithShape="1">
          <a:blip r:embed="rId3">
            <a:duotone>
              <a:schemeClr val="bg2">
                <a:shade val="45000"/>
                <a:satMod val="135000"/>
              </a:schemeClr>
              <a:prstClr val="white"/>
            </a:duotone>
          </a:blip>
          <a:srcRect t="7182" r="9085" b="1902"/>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B64B68-2947-3363-414A-FA770E65E2D4}"/>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4400">
                <a:cs typeface="Calibri Light"/>
              </a:rPr>
              <a:t>Start with the basics</a:t>
            </a:r>
          </a:p>
        </p:txBody>
      </p:sp>
      <p:sp>
        <p:nvSpPr>
          <p:cNvPr id="4" name="Slide Number Placeholder 3">
            <a:extLst>
              <a:ext uri="{FF2B5EF4-FFF2-40B4-BE49-F238E27FC236}">
                <a16:creationId xmlns:a16="http://schemas.microsoft.com/office/drawing/2014/main" id="{ABAE6F9F-D54E-159C-1FFA-3A5A723B09D2}"/>
              </a:ext>
            </a:extLst>
          </p:cNvPr>
          <p:cNvSpPr>
            <a:spLocks noGrp="1"/>
          </p:cNvSpPr>
          <p:nvPr>
            <p:ph type="sldNum" sz="quarter" idx="15"/>
          </p:nvPr>
        </p:nvSpPr>
        <p:spPr>
          <a:xfrm>
            <a:off x="8610600" y="6356350"/>
            <a:ext cx="2743200" cy="365125"/>
          </a:xfrm>
        </p:spPr>
        <p:txBody>
          <a:bodyPr vert="horz" lIns="91440" tIns="45720" rIns="91440" bIns="45720" rtlCol="0" anchor="ctr">
            <a:normAutofit/>
          </a:bodyPr>
          <a:lstStyle/>
          <a:p>
            <a:pPr defTabSz="914400">
              <a:spcAft>
                <a:spcPts val="600"/>
              </a:spcAft>
              <a:defRPr/>
            </a:pPr>
            <a:fld id="{18D65601-5AE2-46FC-B138-694DDD2B510D}" type="slidenum">
              <a:rPr lang="en-US" smtClean="0">
                <a:solidFill>
                  <a:prstClr val="black">
                    <a:tint val="75000"/>
                  </a:prstClr>
                </a:solidFill>
                <a:latin typeface="Calibri" panose="020F0502020204030204"/>
              </a:rPr>
              <a:pPr defTabSz="914400">
                <a:spcAft>
                  <a:spcPts val="600"/>
                </a:spcAft>
                <a:defRPr/>
              </a:pPr>
              <a:t>30</a:t>
            </a:fld>
            <a:endParaRPr lang="en-US">
              <a:solidFill>
                <a:prstClr val="black">
                  <a:tint val="75000"/>
                </a:prstClr>
              </a:solidFill>
              <a:latin typeface="Calibri" panose="020F0502020204030204"/>
            </a:endParaRPr>
          </a:p>
        </p:txBody>
      </p:sp>
      <p:graphicFrame>
        <p:nvGraphicFramePr>
          <p:cNvPr id="6" name="Content Placeholder 2">
            <a:extLst>
              <a:ext uri="{FF2B5EF4-FFF2-40B4-BE49-F238E27FC236}">
                <a16:creationId xmlns:a16="http://schemas.microsoft.com/office/drawing/2014/main" id="{14C454E3-A55A-5D1B-D948-FBB4F1BCB262}"/>
              </a:ext>
            </a:extLst>
          </p:cNvPr>
          <p:cNvGraphicFramePr>
            <a:graphicFrameLocks noGrp="1"/>
          </p:cNvGraphicFramePr>
          <p:nvPr>
            <p:ph sz="quarter" idx="12"/>
            <p:extLst>
              <p:ext uri="{D42A27DB-BD31-4B8C-83A1-F6EECF244321}">
                <p14:modId xmlns:p14="http://schemas.microsoft.com/office/powerpoint/2010/main" val="191010652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312063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F88D1F-B8D3-E243-732A-4D72BD99C1AA}"/>
              </a:ext>
            </a:extLst>
          </p:cNvPr>
          <p:cNvSpPr>
            <a:spLocks noGrp="1"/>
          </p:cNvSpPr>
          <p:nvPr>
            <p:ph type="title"/>
          </p:nvPr>
        </p:nvSpPr>
        <p:spPr>
          <a:xfrm>
            <a:off x="838200" y="459863"/>
            <a:ext cx="10515600" cy="1004594"/>
          </a:xfrm>
        </p:spPr>
        <p:txBody>
          <a:bodyPr vert="horz" lIns="91440" tIns="45720" rIns="91440" bIns="45720" rtlCol="0" anchor="ctr">
            <a:normAutofit/>
          </a:bodyPr>
          <a:lstStyle/>
          <a:p>
            <a:pPr algn="ctr"/>
            <a:r>
              <a:rPr lang="en-US" sz="4400" kern="1200">
                <a:solidFill>
                  <a:srgbClr val="FFFFFF"/>
                </a:solidFill>
                <a:latin typeface="+mj-lt"/>
                <a:ea typeface="+mj-ea"/>
                <a:cs typeface="+mj-cs"/>
              </a:rPr>
              <a:t>Do Your Homework</a:t>
            </a:r>
          </a:p>
        </p:txBody>
      </p:sp>
      <p:sp>
        <p:nvSpPr>
          <p:cNvPr id="14" name="Rectangle: Rounded Corners 13">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cutting vegetables on a cutting board&#10;&#10;Description automatically generated">
            <a:extLst>
              <a:ext uri="{FF2B5EF4-FFF2-40B4-BE49-F238E27FC236}">
                <a16:creationId xmlns:a16="http://schemas.microsoft.com/office/drawing/2014/main" id="{AE51449A-2338-D31A-41E8-952C5CFD6CE4}"/>
              </a:ext>
            </a:extLst>
          </p:cNvPr>
          <p:cNvPicPr>
            <a:picLocks noChangeAspect="1"/>
          </p:cNvPicPr>
          <p:nvPr/>
        </p:nvPicPr>
        <p:blipFill>
          <a:blip r:embed="rId3"/>
          <a:stretch>
            <a:fillRect/>
          </a:stretch>
        </p:blipFill>
        <p:spPr>
          <a:xfrm>
            <a:off x="908336" y="2221469"/>
            <a:ext cx="5180900" cy="3880675"/>
          </a:xfrm>
          <a:prstGeom prst="rect">
            <a:avLst/>
          </a:prstGeom>
        </p:spPr>
      </p:pic>
      <p:pic>
        <p:nvPicPr>
          <p:cNvPr id="6" name="Picture 5" descr="A group of people in a kitchen&#10;&#10;Description automatically generated">
            <a:extLst>
              <a:ext uri="{FF2B5EF4-FFF2-40B4-BE49-F238E27FC236}">
                <a16:creationId xmlns:a16="http://schemas.microsoft.com/office/drawing/2014/main" id="{582F41F5-926C-3C68-38C5-52B6AFB6280F}"/>
              </a:ext>
            </a:extLst>
          </p:cNvPr>
          <p:cNvPicPr>
            <a:picLocks noChangeAspect="1"/>
          </p:cNvPicPr>
          <p:nvPr/>
        </p:nvPicPr>
        <p:blipFill rotWithShape="1">
          <a:blip r:embed="rId4"/>
          <a:srcRect l="15652"/>
          <a:stretch/>
        </p:blipFill>
        <p:spPr>
          <a:xfrm>
            <a:off x="6443904" y="2221470"/>
            <a:ext cx="4909896" cy="3880675"/>
          </a:xfrm>
          <a:prstGeom prst="rect">
            <a:avLst/>
          </a:prstGeom>
        </p:spPr>
      </p:pic>
    </p:spTree>
    <p:extLst>
      <p:ext uri="{BB962C8B-B14F-4D97-AF65-F5344CB8AC3E}">
        <p14:creationId xmlns:p14="http://schemas.microsoft.com/office/powerpoint/2010/main" val="18189241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F58FB4AA-7058-4218-AE65-3ACD24A41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0ACC03-BB4A-AA05-3078-3210C3DF0E76}"/>
              </a:ext>
            </a:extLst>
          </p:cNvPr>
          <p:cNvSpPr>
            <a:spLocks noGrp="1"/>
          </p:cNvSpPr>
          <p:nvPr>
            <p:ph type="title"/>
          </p:nvPr>
        </p:nvSpPr>
        <p:spPr>
          <a:xfrm>
            <a:off x="588090" y="789140"/>
            <a:ext cx="5334930" cy="4521859"/>
          </a:xfrm>
        </p:spPr>
        <p:txBody>
          <a:bodyPr vert="horz" lIns="91440" tIns="45720" rIns="91440" bIns="45720" rtlCol="0" anchor="b">
            <a:noAutofit/>
          </a:bodyPr>
          <a:lstStyle/>
          <a:p>
            <a:pPr algn="ctr"/>
            <a:r>
              <a:rPr lang="en-US" sz="4000" kern="1200">
                <a:solidFill>
                  <a:schemeClr val="tx1"/>
                </a:solidFill>
                <a:latin typeface="+mj-lt"/>
                <a:ea typeface="+mj-ea"/>
                <a:cs typeface="+mj-cs"/>
              </a:rPr>
              <a:t>Look for ways to integrate students, unique food experiences, and your culinary staff into the overall culinary experience on campus</a:t>
            </a:r>
          </a:p>
        </p:txBody>
      </p:sp>
      <p:sp>
        <p:nvSpPr>
          <p:cNvPr id="33" name="Oval 32">
            <a:extLst>
              <a:ext uri="{FF2B5EF4-FFF2-40B4-BE49-F238E27FC236}">
                <a16:creationId xmlns:a16="http://schemas.microsoft.com/office/drawing/2014/main" id="{F35BC0E3-6FE4-4491-BA19-C0126066A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9082" y="939707"/>
            <a:ext cx="603494" cy="603494"/>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DB11BD18-218F-49C7-BE16-82AEA08B2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1453" y="-4098"/>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pic>
        <p:nvPicPr>
          <p:cNvPr id="6" name="Picture 5" descr="A group of people in uniform holding plates of food&#10;&#10;Description automatically generated">
            <a:extLst>
              <a:ext uri="{FF2B5EF4-FFF2-40B4-BE49-F238E27FC236}">
                <a16:creationId xmlns:a16="http://schemas.microsoft.com/office/drawing/2014/main" id="{23592185-D6C4-5DEA-FF89-CDC8AF13C9AE}"/>
              </a:ext>
            </a:extLst>
          </p:cNvPr>
          <p:cNvPicPr>
            <a:picLocks noChangeAspect="1"/>
          </p:cNvPicPr>
          <p:nvPr/>
        </p:nvPicPr>
        <p:blipFill rotWithShape="1">
          <a:blip r:embed="rId2"/>
          <a:srcRect l="32980" r="17498"/>
          <a:stretch/>
        </p:blipFill>
        <p:spPr>
          <a:xfrm>
            <a:off x="9547017" y="4405333"/>
            <a:ext cx="2644983" cy="2452667"/>
          </a:xfrm>
          <a:custGeom>
            <a:avLst/>
            <a:gdLst/>
            <a:ahLst/>
            <a:cxnLst/>
            <a:rect l="l" t="t" r="r" b="b"/>
            <a:pathLst>
              <a:path w="2644983" h="2452667">
                <a:moveTo>
                  <a:pt x="1542711" y="0"/>
                </a:moveTo>
                <a:cubicBezTo>
                  <a:pt x="1942094" y="0"/>
                  <a:pt x="2306029" y="151765"/>
                  <a:pt x="2579995" y="400769"/>
                </a:cubicBezTo>
                <a:lnTo>
                  <a:pt x="2644983" y="468935"/>
                </a:lnTo>
                <a:lnTo>
                  <a:pt x="2644983" y="2452667"/>
                </a:lnTo>
                <a:lnTo>
                  <a:pt x="299206" y="2452667"/>
                </a:lnTo>
                <a:lnTo>
                  <a:pt x="233100" y="2358504"/>
                </a:lnTo>
                <a:cubicBezTo>
                  <a:pt x="85367" y="2121846"/>
                  <a:pt x="0" y="1842248"/>
                  <a:pt x="0" y="1542711"/>
                </a:cubicBezTo>
                <a:cubicBezTo>
                  <a:pt x="0" y="690695"/>
                  <a:pt x="690695" y="0"/>
                  <a:pt x="1542711" y="0"/>
                </a:cubicBezTo>
                <a:close/>
              </a:path>
            </a:pathLst>
          </a:custGeom>
        </p:spPr>
      </p:pic>
      <p:pic>
        <p:nvPicPr>
          <p:cNvPr id="7" name="Picture 6" descr="A group of people in a kitchen&#10;&#10;Description automatically generated">
            <a:extLst>
              <a:ext uri="{FF2B5EF4-FFF2-40B4-BE49-F238E27FC236}">
                <a16:creationId xmlns:a16="http://schemas.microsoft.com/office/drawing/2014/main" id="{7CFFFE7D-B397-BB95-33E8-0DD29CA70B13}"/>
              </a:ext>
            </a:extLst>
          </p:cNvPr>
          <p:cNvPicPr>
            <a:picLocks noChangeAspect="1"/>
          </p:cNvPicPr>
          <p:nvPr/>
        </p:nvPicPr>
        <p:blipFill rotWithShape="1">
          <a:blip r:embed="rId3"/>
          <a:srcRect l="5024" r="23549" b="1"/>
          <a:stretch/>
        </p:blipFill>
        <p:spPr>
          <a:xfrm>
            <a:off x="6401202" y="1790202"/>
            <a:ext cx="3240592" cy="3240592"/>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pic>
        <p:nvPicPr>
          <p:cNvPr id="5" name="Picture 4" descr="A group of people cooking in a kitchen&#10;&#10;Description automatically generated">
            <a:extLst>
              <a:ext uri="{FF2B5EF4-FFF2-40B4-BE49-F238E27FC236}">
                <a16:creationId xmlns:a16="http://schemas.microsoft.com/office/drawing/2014/main" id="{14E0CF70-2640-7527-61A3-52E97E53AD61}"/>
              </a:ext>
            </a:extLst>
          </p:cNvPr>
          <p:cNvPicPr>
            <a:picLocks noChangeAspect="1"/>
          </p:cNvPicPr>
          <p:nvPr/>
        </p:nvPicPr>
        <p:blipFill rotWithShape="1">
          <a:blip r:embed="rId4"/>
          <a:srcRect l="9566" r="20304" b="3"/>
          <a:stretch/>
        </p:blipFill>
        <p:spPr>
          <a:xfrm>
            <a:off x="9490668" y="10"/>
            <a:ext cx="2701332" cy="2553877"/>
          </a:xfrm>
          <a:custGeom>
            <a:avLst/>
            <a:gdLst/>
            <a:ahLst/>
            <a:cxnLst/>
            <a:rect l="l" t="t" r="r" b="b"/>
            <a:pathLst>
              <a:path w="2701332" h="2553887">
                <a:moveTo>
                  <a:pt x="348631" y="0"/>
                </a:moveTo>
                <a:lnTo>
                  <a:pt x="2701332" y="0"/>
                </a:lnTo>
                <a:lnTo>
                  <a:pt x="2701332" y="2072295"/>
                </a:lnTo>
                <a:lnTo>
                  <a:pt x="2554656" y="2207207"/>
                </a:lnTo>
                <a:cubicBezTo>
                  <a:pt x="2285380" y="2424077"/>
                  <a:pt x="1943034" y="2553887"/>
                  <a:pt x="1570370" y="2553887"/>
                </a:cubicBezTo>
                <a:cubicBezTo>
                  <a:pt x="703078" y="2553887"/>
                  <a:pt x="0" y="1850809"/>
                  <a:pt x="0" y="983517"/>
                </a:cubicBezTo>
                <a:cubicBezTo>
                  <a:pt x="0" y="640496"/>
                  <a:pt x="109980" y="323163"/>
                  <a:pt x="296602" y="64855"/>
                </a:cubicBezTo>
                <a:close/>
              </a:path>
            </a:pathLst>
          </a:custGeom>
        </p:spPr>
      </p:pic>
      <p:cxnSp>
        <p:nvCxnSpPr>
          <p:cNvPr id="37" name="Straight Connector 36">
            <a:extLst>
              <a:ext uri="{FF2B5EF4-FFF2-40B4-BE49-F238E27FC236}">
                <a16:creationId xmlns:a16="http://schemas.microsoft.com/office/drawing/2014/main" id="{A054EDF5-7644-4A95-AB88-057FAB414F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598158" y="2804429"/>
            <a:ext cx="0" cy="1597708"/>
          </a:xfrm>
          <a:prstGeom prst="line">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cxnSp>
      <p:sp>
        <p:nvSpPr>
          <p:cNvPr id="39" name="Freeform: Shape 38">
            <a:extLst>
              <a:ext uri="{FF2B5EF4-FFF2-40B4-BE49-F238E27FC236}">
                <a16:creationId xmlns:a16="http://schemas.microsoft.com/office/drawing/2014/main" id="{EA996627-3E00-4A50-8640-F4F7D38C55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385468" y="3311355"/>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A619555D-3337-4F1A-9AFF-1DA3B921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067622" y="5349205"/>
            <a:ext cx="1835725" cy="1850365"/>
          </a:xfrm>
          <a:custGeom>
            <a:avLst/>
            <a:gdLst>
              <a:gd name="connsiteX0" fmla="*/ 1801138 w 1835725"/>
              <a:gd name="connsiteY0" fmla="*/ 1622662 h 1850365"/>
              <a:gd name="connsiteX1" fmla="*/ 1835717 w 1835725"/>
              <a:gd name="connsiteY1" fmla="*/ 1680254 h 1850365"/>
              <a:gd name="connsiteX2" fmla="*/ 1815722 w 1835725"/>
              <a:gd name="connsiteY2" fmla="*/ 1850365 h 1850365"/>
              <a:gd name="connsiteX3" fmla="*/ 1693039 w 1835725"/>
              <a:gd name="connsiteY3" fmla="*/ 1808259 h 1850365"/>
              <a:gd name="connsiteX4" fmla="*/ 1708939 w 1835725"/>
              <a:gd name="connsiteY4" fmla="*/ 1673301 h 1850365"/>
              <a:gd name="connsiteX5" fmla="*/ 1778129 w 1835725"/>
              <a:gd name="connsiteY5" fmla="*/ 1615979 h 1850365"/>
              <a:gd name="connsiteX6" fmla="*/ 1801138 w 1835725"/>
              <a:gd name="connsiteY6" fmla="*/ 1622662 h 1850365"/>
              <a:gd name="connsiteX7" fmla="*/ 1585229 w 1835725"/>
              <a:gd name="connsiteY7" fmla="*/ 764759 h 1850365"/>
              <a:gd name="connsiteX8" fmla="*/ 1623024 w 1835725"/>
              <a:gd name="connsiteY8" fmla="*/ 792810 h 1850365"/>
              <a:gd name="connsiteX9" fmla="*/ 1777614 w 1835725"/>
              <a:gd name="connsiteY9" fmla="*/ 1157141 h 1850365"/>
              <a:gd name="connsiteX10" fmla="*/ 1733799 w 1835725"/>
              <a:gd name="connsiteY10" fmla="*/ 1235532 h 1850365"/>
              <a:gd name="connsiteX11" fmla="*/ 1716464 w 1835725"/>
              <a:gd name="connsiteY11" fmla="*/ 1237722 h 1850365"/>
              <a:gd name="connsiteX12" fmla="*/ 1716464 w 1835725"/>
              <a:gd name="connsiteY12" fmla="*/ 1237913 h 1850365"/>
              <a:gd name="connsiteX13" fmla="*/ 1655409 w 1835725"/>
              <a:gd name="connsiteY13" fmla="*/ 1191717 h 1850365"/>
              <a:gd name="connsiteX14" fmla="*/ 1513200 w 1835725"/>
              <a:gd name="connsiteY14" fmla="*/ 856627 h 1850365"/>
              <a:gd name="connsiteX15" fmla="*/ 1538499 w 1835725"/>
              <a:gd name="connsiteY15" fmla="*/ 770415 h 1850365"/>
              <a:gd name="connsiteX16" fmla="*/ 1585229 w 1835725"/>
              <a:gd name="connsiteY16" fmla="*/ 764759 h 1850365"/>
              <a:gd name="connsiteX17" fmla="*/ 477919 w 1835725"/>
              <a:gd name="connsiteY17" fmla="*/ 21437 h 1850365"/>
              <a:gd name="connsiteX18" fmla="*/ 509236 w 1835725"/>
              <a:gd name="connsiteY18" fmla="*/ 84182 h 1850365"/>
              <a:gd name="connsiteX19" fmla="*/ 445829 w 1835725"/>
              <a:gd name="connsiteY19" fmla="*/ 139871 h 1850365"/>
              <a:gd name="connsiteX20" fmla="*/ 437447 w 1835725"/>
              <a:gd name="connsiteY20" fmla="*/ 139395 h 1850365"/>
              <a:gd name="connsiteX21" fmla="*/ 73211 w 1835725"/>
              <a:gd name="connsiteY21" fmla="*/ 137204 h 1850365"/>
              <a:gd name="connsiteX22" fmla="*/ 749 w 1835725"/>
              <a:gd name="connsiteY22" fmla="*/ 84082 h 1850365"/>
              <a:gd name="connsiteX23" fmla="*/ 53871 w 1835725"/>
              <a:gd name="connsiteY23" fmla="*/ 11621 h 1850365"/>
              <a:gd name="connsiteX24" fmla="*/ 58352 w 1835725"/>
              <a:gd name="connsiteY24" fmla="*/ 11093 h 1850365"/>
              <a:gd name="connsiteX25" fmla="*/ 454020 w 1835725"/>
              <a:gd name="connsiteY25" fmla="*/ 13474 h 1850365"/>
              <a:gd name="connsiteX26" fmla="*/ 477919 w 1835725"/>
              <a:gd name="connsiteY26" fmla="*/ 21437 h 1850365"/>
              <a:gd name="connsiteX27" fmla="*/ 957797 w 1835725"/>
              <a:gd name="connsiteY27" fmla="*/ 167970 h 1850365"/>
              <a:gd name="connsiteX28" fmla="*/ 1286982 w 1835725"/>
              <a:gd name="connsiteY28" fmla="*/ 387616 h 1850365"/>
              <a:gd name="connsiteX29" fmla="*/ 1293725 w 1835725"/>
              <a:gd name="connsiteY29" fmla="*/ 477075 h 1850365"/>
              <a:gd name="connsiteX30" fmla="*/ 1245453 w 1835725"/>
              <a:gd name="connsiteY30" fmla="*/ 499154 h 1850365"/>
              <a:gd name="connsiteX31" fmla="*/ 1245167 w 1835725"/>
              <a:gd name="connsiteY31" fmla="*/ 499154 h 1850365"/>
              <a:gd name="connsiteX32" fmla="*/ 1203638 w 1835725"/>
              <a:gd name="connsiteY32" fmla="*/ 484104 h 1850365"/>
              <a:gd name="connsiteX33" fmla="*/ 900647 w 1835725"/>
              <a:gd name="connsiteY33" fmla="*/ 281508 h 1850365"/>
              <a:gd name="connsiteX34" fmla="*/ 872454 w 1835725"/>
              <a:gd name="connsiteY34" fmla="*/ 196164 h 1850365"/>
              <a:gd name="connsiteX35" fmla="*/ 957797 w 1835725"/>
              <a:gd name="connsiteY35" fmla="*/ 167970 h 185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35725" h="1850365">
                <a:moveTo>
                  <a:pt x="1801138" y="1622662"/>
                </a:moveTo>
                <a:cubicBezTo>
                  <a:pt x="1822106" y="1633400"/>
                  <a:pt x="1836117" y="1655372"/>
                  <a:pt x="1835717" y="1680254"/>
                </a:cubicBezTo>
                <a:lnTo>
                  <a:pt x="1815722" y="1850365"/>
                </a:lnTo>
                <a:lnTo>
                  <a:pt x="1693039" y="1808259"/>
                </a:lnTo>
                <a:lnTo>
                  <a:pt x="1708939" y="1673301"/>
                </a:ln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wrap="square" rtlCol="0" anchor="ctr">
            <a:noAutofit/>
          </a:bodyPr>
          <a:lstStyle/>
          <a:p>
            <a:endParaRPr lang="en-US"/>
          </a:p>
        </p:txBody>
      </p:sp>
      <p:sp>
        <p:nvSpPr>
          <p:cNvPr id="43" name="Freeform: Shape 42">
            <a:extLst>
              <a:ext uri="{FF2B5EF4-FFF2-40B4-BE49-F238E27FC236}">
                <a16:creationId xmlns:a16="http://schemas.microsoft.com/office/drawing/2014/main" id="{CF5E7AE0-415D-4236-B5E6-F2FC68DB9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51302" y="6106160"/>
            <a:ext cx="1804272" cy="746882"/>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4"/>
              </a:solidFill>
            </a:endParaRPr>
          </a:p>
        </p:txBody>
      </p:sp>
    </p:spTree>
    <p:extLst>
      <p:ext uri="{BB962C8B-B14F-4D97-AF65-F5344CB8AC3E}">
        <p14:creationId xmlns:p14="http://schemas.microsoft.com/office/powerpoint/2010/main" val="9431149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101732C-7338-DBA0-BD19-1FA88304749F}"/>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solidFill>
                  <a:schemeClr val="tx1"/>
                </a:solidFill>
              </a:rPr>
              <a:t>Thank</a:t>
            </a:r>
            <a:br>
              <a:rPr lang="en-US" sz="5400">
                <a:solidFill>
                  <a:schemeClr val="tx1"/>
                </a:solidFill>
              </a:rPr>
            </a:br>
            <a:r>
              <a:rPr lang="en-US" sz="5400">
                <a:solidFill>
                  <a:schemeClr val="tx1"/>
                </a:solidFill>
              </a:rPr>
              <a:t>you</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70ECFE66-A9E7-A365-967B-2FD670CB3923}"/>
              </a:ext>
            </a:extLst>
          </p:cNvPr>
          <p:cNvSpPr>
            <a:spLocks noGrp="1"/>
          </p:cNvSpPr>
          <p:nvPr>
            <p:ph sz="quarter" idx="10"/>
          </p:nvPr>
        </p:nvSpPr>
        <p:spPr>
          <a:xfrm>
            <a:off x="640080" y="2872899"/>
            <a:ext cx="4243589" cy="3320668"/>
          </a:xfrm>
        </p:spPr>
        <p:txBody>
          <a:bodyPr vert="horz" lIns="91440" tIns="45720" rIns="91440" bIns="45720" rtlCol="0">
            <a:normAutofit/>
          </a:bodyPr>
          <a:lstStyle/>
          <a:p>
            <a:pPr>
              <a:lnSpc>
                <a:spcPct val="90000"/>
              </a:lnSpc>
            </a:pPr>
            <a:r>
              <a:rPr lang="en-US" sz="2200">
                <a:solidFill>
                  <a:schemeClr val="tx1"/>
                </a:solidFill>
              </a:rPr>
              <a:t>Lisa Eberhart RD,LDN</a:t>
            </a:r>
          </a:p>
          <a:p>
            <a:pPr>
              <a:lnSpc>
                <a:spcPct val="90000"/>
              </a:lnSpc>
            </a:pPr>
            <a:r>
              <a:rPr lang="en-US" sz="2200">
                <a:solidFill>
                  <a:schemeClr val="tx1"/>
                </a:solidFill>
              </a:rPr>
              <a:t>Lisa@menuanalytics.com</a:t>
            </a:r>
          </a:p>
        </p:txBody>
      </p:sp>
      <p:pic>
        <p:nvPicPr>
          <p:cNvPr id="5" name="Picture 4">
            <a:extLst>
              <a:ext uri="{FF2B5EF4-FFF2-40B4-BE49-F238E27FC236}">
                <a16:creationId xmlns:a16="http://schemas.microsoft.com/office/drawing/2014/main" id="{FE687EAF-2A90-1D61-EDB5-869737779981}"/>
              </a:ext>
            </a:extLst>
          </p:cNvPr>
          <p:cNvPicPr>
            <a:picLocks noChangeAspect="1"/>
          </p:cNvPicPr>
          <p:nvPr/>
        </p:nvPicPr>
        <p:blipFill rotWithShape="1">
          <a:blip r:embed="rId2"/>
          <a:srcRect l="29686" r="1565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6" name="Picture 5" descr="A red and black logo&#10;&#10;Description automatically generated">
            <a:extLst>
              <a:ext uri="{FF2B5EF4-FFF2-40B4-BE49-F238E27FC236}">
                <a16:creationId xmlns:a16="http://schemas.microsoft.com/office/drawing/2014/main" id="{061F8F6C-4F1C-A5F9-DEC0-4EDEDAADAE28}"/>
              </a:ext>
            </a:extLst>
          </p:cNvPr>
          <p:cNvPicPr>
            <a:picLocks noChangeAspect="1"/>
          </p:cNvPicPr>
          <p:nvPr/>
        </p:nvPicPr>
        <p:blipFill>
          <a:blip r:embed="rId3"/>
          <a:stretch>
            <a:fillRect/>
          </a:stretch>
        </p:blipFill>
        <p:spPr>
          <a:xfrm>
            <a:off x="330801" y="4999505"/>
            <a:ext cx="2696192" cy="1194062"/>
          </a:xfrm>
          <a:prstGeom prst="rect">
            <a:avLst/>
          </a:prstGeom>
        </p:spPr>
      </p:pic>
    </p:spTree>
    <p:extLst>
      <p:ext uri="{BB962C8B-B14F-4D97-AF65-F5344CB8AC3E}">
        <p14:creationId xmlns:p14="http://schemas.microsoft.com/office/powerpoint/2010/main" val="704370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itle 2">
            <a:extLst>
              <a:ext uri="{FF2B5EF4-FFF2-40B4-BE49-F238E27FC236}">
                <a16:creationId xmlns:a16="http://schemas.microsoft.com/office/drawing/2014/main" id="{E3C15354-374E-4710-792F-592E588BAAE2}"/>
              </a:ext>
            </a:extLst>
          </p:cNvPr>
          <p:cNvSpPr>
            <a:spLocks noGrp="1"/>
          </p:cNvSpPr>
          <p:nvPr>
            <p:ph type="title"/>
          </p:nvPr>
        </p:nvSpPr>
        <p:spPr>
          <a:xfrm>
            <a:off x="838200" y="155801"/>
            <a:ext cx="6226479" cy="1194228"/>
          </a:xfrm>
        </p:spPr>
        <p:txBody>
          <a:bodyPr vert="horz" lIns="91440" tIns="45720" rIns="91440" bIns="45720" rtlCol="0" anchor="ctr">
            <a:normAutofit fontScale="90000"/>
          </a:bodyPr>
          <a:lstStyle/>
          <a:p>
            <a:r>
              <a:rPr lang="en-US" sz="4400" b="1"/>
              <a:t>From the dietitian’s point of view</a:t>
            </a:r>
          </a:p>
        </p:txBody>
      </p:sp>
      <p:sp>
        <p:nvSpPr>
          <p:cNvPr id="2" name="Content Placeholder 1">
            <a:extLst>
              <a:ext uri="{FF2B5EF4-FFF2-40B4-BE49-F238E27FC236}">
                <a16:creationId xmlns:a16="http://schemas.microsoft.com/office/drawing/2014/main" id="{F7CE9E18-F4C2-3B3A-348B-BE5512664CA8}"/>
              </a:ext>
            </a:extLst>
          </p:cNvPr>
          <p:cNvSpPr>
            <a:spLocks noGrp="1"/>
          </p:cNvSpPr>
          <p:nvPr>
            <p:ph sz="quarter" idx="11"/>
          </p:nvPr>
        </p:nvSpPr>
        <p:spPr>
          <a:xfrm>
            <a:off x="838200" y="1825625"/>
            <a:ext cx="5393361" cy="4351338"/>
          </a:xfrm>
        </p:spPr>
        <p:txBody>
          <a:bodyPr vert="horz" lIns="91440" tIns="45720" rIns="91440" bIns="45720" rtlCol="0">
            <a:normAutofit/>
          </a:bodyPr>
          <a:lstStyle/>
          <a:p>
            <a:pPr indent="-228600">
              <a:lnSpc>
                <a:spcPct val="90000"/>
              </a:lnSpc>
              <a:buFont typeface="Arial" panose="020B0604020202020204" pitchFamily="34" charset="0"/>
              <a:buChar char="•"/>
            </a:pPr>
            <a:r>
              <a:rPr lang="en-US" sz="2800">
                <a:highlight>
                  <a:srgbClr val="FFFFFF"/>
                </a:highlight>
              </a:rPr>
              <a:t>The dietitian</a:t>
            </a:r>
            <a:r>
              <a:rPr lang="en-US" sz="2800" b="0" i="0">
                <a:effectLst/>
                <a:highlight>
                  <a:srgbClr val="FFFFFF"/>
                </a:highlight>
              </a:rPr>
              <a:t> may approach  food with a strong academic background and must navigate the abundance of ever-changing research on a healthier diet.  </a:t>
            </a:r>
          </a:p>
          <a:p>
            <a:pPr indent="-228600">
              <a:lnSpc>
                <a:spcPct val="90000"/>
              </a:lnSpc>
              <a:buFont typeface="Arial" panose="020B0604020202020204" pitchFamily="34" charset="0"/>
              <a:buChar char="•"/>
            </a:pPr>
            <a:r>
              <a:rPr lang="en-US" sz="2800" b="0" i="0">
                <a:effectLst/>
                <a:highlight>
                  <a:srgbClr val="FFFFFF"/>
                </a:highlight>
              </a:rPr>
              <a:t>Despite their best intentions, dietitians' practical cooking experience can sometimes be weak, which can decrease their level of effectiveness.</a:t>
            </a:r>
            <a:endParaRPr lang="en-US" sz="2800"/>
          </a:p>
        </p:txBody>
      </p:sp>
      <p:pic>
        <p:nvPicPr>
          <p:cNvPr id="7" name="Content Placeholder 6" descr="A person sitting at a table with her hand on her chin&#10;&#10;Description automatically generated">
            <a:extLst>
              <a:ext uri="{FF2B5EF4-FFF2-40B4-BE49-F238E27FC236}">
                <a16:creationId xmlns:a16="http://schemas.microsoft.com/office/drawing/2014/main" id="{92B83C80-5EED-CF29-47A0-C8467FCCD2B5}"/>
              </a:ext>
            </a:extLst>
          </p:cNvPr>
          <p:cNvPicPr>
            <a:picLocks noGrp="1" noChangeAspect="1"/>
          </p:cNvPicPr>
          <p:nvPr>
            <p:ph type="pic" sz="quarter" idx="12"/>
          </p:nvPr>
        </p:nvPicPr>
        <p:blipFill rotWithShape="1">
          <a:blip r:embed="rId3"/>
          <a:srcRect l="8536" r="8132"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p:spPr>
      </p:pic>
      <p:sp>
        <p:nvSpPr>
          <p:cNvPr id="5" name="Slide Number Placeholder 4">
            <a:extLst>
              <a:ext uri="{FF2B5EF4-FFF2-40B4-BE49-F238E27FC236}">
                <a16:creationId xmlns:a16="http://schemas.microsoft.com/office/drawing/2014/main" id="{25756543-DA8C-CEE2-0E13-19DE61C1349B}"/>
              </a:ext>
            </a:extLst>
          </p:cNvPr>
          <p:cNvSpPr>
            <a:spLocks noGrp="1"/>
          </p:cNvSpPr>
          <p:nvPr>
            <p:ph type="sldNum" sz="quarter" idx="15"/>
          </p:nvPr>
        </p:nvSpPr>
        <p:spPr>
          <a:xfrm>
            <a:off x="8610600" y="6356349"/>
            <a:ext cx="2743200" cy="365125"/>
          </a:xfrm>
        </p:spPr>
        <p:txBody>
          <a:bodyPr vert="horz" lIns="91440" tIns="45720" rIns="91440" bIns="45720" rtlCol="0" anchor="ctr">
            <a:normAutofit/>
          </a:bodyPr>
          <a:lstStyle/>
          <a:p>
            <a:pPr defTabSz="914400">
              <a:spcAft>
                <a:spcPts val="600"/>
              </a:spcAft>
              <a:defRPr/>
            </a:pPr>
            <a:fld id="{18D65601-5AE2-46FC-B138-694DDD2B510D}" type="slidenum">
              <a:rPr lang="en-US" smtClean="0">
                <a:solidFill>
                  <a:prstClr val="black">
                    <a:tint val="75000"/>
                  </a:prstClr>
                </a:solidFill>
                <a:latin typeface="Calibri" panose="020F0502020204030204"/>
              </a:rPr>
              <a:pPr defTabSz="914400">
                <a:spcAft>
                  <a:spcPts val="600"/>
                </a:spcAft>
                <a:defRPr/>
              </a:pPr>
              <a:t>4</a:t>
            </a:fld>
            <a:endParaRPr lang="en-US">
              <a:solidFill>
                <a:prstClr val="black">
                  <a:tint val="75000"/>
                </a:prstClr>
              </a:solidFill>
              <a:latin typeface="Calibri" panose="020F0502020204030204"/>
            </a:endParaRPr>
          </a:p>
        </p:txBody>
      </p:sp>
      <p:sp>
        <p:nvSpPr>
          <p:cNvPr id="14"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2010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42747C-4AF3-BA70-5469-0EEA399A171E}"/>
              </a:ext>
            </a:extLst>
          </p:cNvPr>
          <p:cNvSpPr>
            <a:spLocks noGrp="1"/>
          </p:cNvSpPr>
          <p:nvPr>
            <p:ph type="title"/>
          </p:nvPr>
        </p:nvSpPr>
        <p:spPr>
          <a:xfrm>
            <a:off x="971368" y="371719"/>
            <a:ext cx="6125964" cy="1906863"/>
          </a:xfrm>
        </p:spPr>
        <p:txBody>
          <a:bodyPr anchor="b">
            <a:normAutofit/>
          </a:bodyPr>
          <a:lstStyle/>
          <a:p>
            <a:r>
              <a:rPr lang="en-US"/>
              <a:t>Dietitians You Admire, and Why?</a:t>
            </a:r>
          </a:p>
        </p:txBody>
      </p:sp>
      <p:sp>
        <p:nvSpPr>
          <p:cNvPr id="3" name="Content Placeholder 2">
            <a:extLst>
              <a:ext uri="{FF2B5EF4-FFF2-40B4-BE49-F238E27FC236}">
                <a16:creationId xmlns:a16="http://schemas.microsoft.com/office/drawing/2014/main" id="{36551C8C-343F-8A9D-B2F4-FE0A483A7CA3}"/>
              </a:ext>
            </a:extLst>
          </p:cNvPr>
          <p:cNvSpPr>
            <a:spLocks noGrp="1"/>
          </p:cNvSpPr>
          <p:nvPr>
            <p:ph idx="1"/>
          </p:nvPr>
        </p:nvSpPr>
        <p:spPr>
          <a:xfrm>
            <a:off x="971368" y="2711395"/>
            <a:ext cx="4114801" cy="3465568"/>
          </a:xfrm>
        </p:spPr>
        <p:txBody>
          <a:bodyPr vert="horz" lIns="91440" tIns="45720" rIns="91440" bIns="45720" rtlCol="0">
            <a:normAutofit/>
          </a:bodyPr>
          <a:lstStyle/>
          <a:p>
            <a:r>
              <a:rPr lang="en-US" sz="2000"/>
              <a:t>Mary Molt</a:t>
            </a:r>
          </a:p>
          <a:p>
            <a:r>
              <a:rPr lang="en-US" sz="2000"/>
              <a:t>Jasmine Westbrooks-Figaro</a:t>
            </a:r>
            <a:endParaRPr lang="en-US" sz="2000">
              <a:ea typeface="Calibri"/>
              <a:cs typeface="Calibri"/>
            </a:endParaRPr>
          </a:p>
          <a:p>
            <a:r>
              <a:rPr lang="en-US" sz="2000"/>
              <a:t>Marion Nestle</a:t>
            </a:r>
            <a:endParaRPr lang="en-US" sz="2000">
              <a:ea typeface="Calibri"/>
              <a:cs typeface="Calibri"/>
            </a:endParaRPr>
          </a:p>
          <a:p>
            <a:endParaRPr lang="en-US" sz="2000"/>
          </a:p>
          <a:p>
            <a:endParaRPr lang="en-US" sz="2000"/>
          </a:p>
        </p:txBody>
      </p:sp>
      <p:pic>
        <p:nvPicPr>
          <p:cNvPr id="6" name="Picture 5" descr="A person holding a cup&#10;&#10;Description automatically generated">
            <a:extLst>
              <a:ext uri="{FF2B5EF4-FFF2-40B4-BE49-F238E27FC236}">
                <a16:creationId xmlns:a16="http://schemas.microsoft.com/office/drawing/2014/main" id="{43373B5C-F626-F0EB-D53C-494595B09747}"/>
              </a:ext>
            </a:extLst>
          </p:cNvPr>
          <p:cNvPicPr>
            <a:picLocks noChangeAspect="1"/>
          </p:cNvPicPr>
          <p:nvPr/>
        </p:nvPicPr>
        <p:blipFill rotWithShape="1">
          <a:blip r:embed="rId2"/>
          <a:srcRect r="-2" b="32127"/>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10" name="Picture 9" descr="A person with white hair and a scarf&#10;&#10;Description automatically generated">
            <a:extLst>
              <a:ext uri="{FF2B5EF4-FFF2-40B4-BE49-F238E27FC236}">
                <a16:creationId xmlns:a16="http://schemas.microsoft.com/office/drawing/2014/main" id="{9F44F1FF-DB6F-17F7-964F-0A7BC3727778}"/>
              </a:ext>
            </a:extLst>
          </p:cNvPr>
          <p:cNvPicPr>
            <a:picLocks noChangeAspect="1"/>
          </p:cNvPicPr>
          <p:nvPr/>
        </p:nvPicPr>
        <p:blipFill rotWithShape="1">
          <a:blip r:embed="rId3"/>
          <a:srcRect l="515" r="4" b="4"/>
          <a:stretch/>
        </p:blipFill>
        <p:spPr>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8" name="Picture 7" descr="A person with blonde hair wearing a black jacket&#10;&#10;Description automatically generated">
            <a:extLst>
              <a:ext uri="{FF2B5EF4-FFF2-40B4-BE49-F238E27FC236}">
                <a16:creationId xmlns:a16="http://schemas.microsoft.com/office/drawing/2014/main" id="{53B6636A-B2DE-4CA9-54FC-2E9EFBC1150D}"/>
              </a:ext>
            </a:extLst>
          </p:cNvPr>
          <p:cNvPicPr>
            <a:picLocks noChangeAspect="1"/>
          </p:cNvPicPr>
          <p:nvPr/>
        </p:nvPicPr>
        <p:blipFill rotWithShape="1">
          <a:blip r:embed="rId4"/>
          <a:srcRect t="5978" r="-1" b="42478"/>
          <a:stretch/>
        </p:blipFill>
        <p:spPr>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
        <p:nvSpPr>
          <p:cNvPr id="4" name="Slide Number Placeholder 3">
            <a:extLst>
              <a:ext uri="{FF2B5EF4-FFF2-40B4-BE49-F238E27FC236}">
                <a16:creationId xmlns:a16="http://schemas.microsoft.com/office/drawing/2014/main" id="{2A126DEA-79AB-69D5-553E-9BC42A859E2B}"/>
              </a:ext>
            </a:extLst>
          </p:cNvPr>
          <p:cNvSpPr>
            <a:spLocks noGrp="1"/>
          </p:cNvSpPr>
          <p:nvPr>
            <p:ph type="sldNum" sz="quarter" idx="12"/>
          </p:nvPr>
        </p:nvSpPr>
        <p:spPr>
          <a:xfrm>
            <a:off x="9067800" y="6356350"/>
            <a:ext cx="2286000" cy="365125"/>
          </a:xfrm>
        </p:spPr>
        <p:txBody>
          <a:bodyPr>
            <a:normAutofit/>
          </a:bodyPr>
          <a:lstStyle/>
          <a:p>
            <a:pPr>
              <a:spcAft>
                <a:spcPts val="600"/>
              </a:spcAft>
            </a:pPr>
            <a:fld id="{18D65601-5AE2-46FC-B138-694DDD2B510D}" type="slidenum">
              <a:rPr lang="en-US">
                <a:solidFill>
                  <a:srgbClr val="FFFFFF"/>
                </a:solidFill>
              </a:rPr>
              <a:pPr>
                <a:spcAft>
                  <a:spcPts val="600"/>
                </a:spcAft>
              </a:pPr>
              <a:t>5</a:t>
            </a:fld>
            <a:endParaRPr lang="en-US">
              <a:solidFill>
                <a:srgbClr val="FFFFFF"/>
              </a:solidFill>
            </a:endParaRPr>
          </a:p>
        </p:txBody>
      </p:sp>
    </p:spTree>
    <p:extLst>
      <p:ext uri="{BB962C8B-B14F-4D97-AF65-F5344CB8AC3E}">
        <p14:creationId xmlns:p14="http://schemas.microsoft.com/office/powerpoint/2010/main" val="364040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E56A029-D803-47A2-B79C-4527891BE6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51D96995-5226-4718-9475-B918D16CF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63" y="1467136"/>
            <a:ext cx="4429266" cy="5404512"/>
          </a:xfrm>
          <a:custGeom>
            <a:avLst/>
            <a:gdLst>
              <a:gd name="connsiteX0" fmla="*/ 824338 w 4383631"/>
              <a:gd name="connsiteY0" fmla="*/ 881 h 5404513"/>
              <a:gd name="connsiteX1" fmla="*/ 988232 w 4383631"/>
              <a:gd name="connsiteY1" fmla="*/ 1512 h 5404513"/>
              <a:gd name="connsiteX2" fmla="*/ 2378019 w 4383631"/>
              <a:gd name="connsiteY2" fmla="*/ 394359 h 5404513"/>
              <a:gd name="connsiteX3" fmla="*/ 4005393 w 4383631"/>
              <a:gd name="connsiteY3" fmla="*/ 5010381 h 5404513"/>
              <a:gd name="connsiteX4" fmla="*/ 3668913 w 4383631"/>
              <a:gd name="connsiteY4" fmla="*/ 5403338 h 5404513"/>
              <a:gd name="connsiteX5" fmla="*/ 3667357 w 4383631"/>
              <a:gd name="connsiteY5" fmla="*/ 5404513 h 5404513"/>
              <a:gd name="connsiteX6" fmla="*/ 0 w 4383631"/>
              <a:gd name="connsiteY6" fmla="*/ 5404513 h 5404513"/>
              <a:gd name="connsiteX7" fmla="*/ 0 w 4383631"/>
              <a:gd name="connsiteY7" fmla="*/ 143051 h 5404513"/>
              <a:gd name="connsiteX8" fmla="*/ 193256 w 4383631"/>
              <a:gd name="connsiteY8" fmla="*/ 87176 h 5404513"/>
              <a:gd name="connsiteX9" fmla="*/ 824338 w 4383631"/>
              <a:gd name="connsiteY9" fmla="*/ 881 h 5404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3631" h="5404513">
                <a:moveTo>
                  <a:pt x="824338" y="881"/>
                </a:moveTo>
                <a:cubicBezTo>
                  <a:pt x="878770" y="-471"/>
                  <a:pt x="933413" y="-270"/>
                  <a:pt x="988232" y="1512"/>
                </a:cubicBezTo>
                <a:cubicBezTo>
                  <a:pt x="1445852" y="16389"/>
                  <a:pt x="1915763" y="141496"/>
                  <a:pt x="2378019" y="394359"/>
                </a:cubicBezTo>
                <a:cubicBezTo>
                  <a:pt x="4031265" y="1298718"/>
                  <a:pt x="4945843" y="3467048"/>
                  <a:pt x="4005393" y="5010381"/>
                </a:cubicBezTo>
                <a:cubicBezTo>
                  <a:pt x="3906203" y="5173158"/>
                  <a:pt x="3793241" y="5299621"/>
                  <a:pt x="3668913" y="5403338"/>
                </a:cubicBezTo>
                <a:lnTo>
                  <a:pt x="3667357" y="5404513"/>
                </a:lnTo>
                <a:lnTo>
                  <a:pt x="0" y="5404513"/>
                </a:lnTo>
                <a:lnTo>
                  <a:pt x="0" y="143051"/>
                </a:lnTo>
                <a:lnTo>
                  <a:pt x="193256" y="87176"/>
                </a:lnTo>
                <a:cubicBezTo>
                  <a:pt x="398954" y="35580"/>
                  <a:pt x="610013" y="6202"/>
                  <a:pt x="824338" y="881"/>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6" name="Picture 5" descr="A person pointing at the camera&#10;&#10;Description automatically generated">
            <a:extLst>
              <a:ext uri="{FF2B5EF4-FFF2-40B4-BE49-F238E27FC236}">
                <a16:creationId xmlns:a16="http://schemas.microsoft.com/office/drawing/2014/main" id="{E77551B0-D882-5B58-3D70-C6BC19666C44}"/>
              </a:ext>
            </a:extLst>
          </p:cNvPr>
          <p:cNvPicPr>
            <a:picLocks noChangeAspect="1"/>
          </p:cNvPicPr>
          <p:nvPr/>
        </p:nvPicPr>
        <p:blipFill rotWithShape="1">
          <a:blip r:embed="rId3"/>
          <a:srcRect l="19375" r="26376" b="-2"/>
          <a:stretch/>
        </p:blipFill>
        <p:spPr>
          <a:xfrm>
            <a:off x="-7" y="1676463"/>
            <a:ext cx="4211054" cy="5181530"/>
          </a:xfrm>
          <a:custGeom>
            <a:avLst/>
            <a:gdLst/>
            <a:ahLst/>
            <a:cxnLst/>
            <a:rect l="l" t="t" r="r" b="b"/>
            <a:pathLst>
              <a:path w="4211054" h="5181530">
                <a:moveTo>
                  <a:pt x="1165310" y="990"/>
                </a:moveTo>
                <a:cubicBezTo>
                  <a:pt x="1578456" y="12730"/>
                  <a:pt x="2002082" y="129252"/>
                  <a:pt x="2418078" y="367333"/>
                </a:cubicBezTo>
                <a:cubicBezTo>
                  <a:pt x="3905879" y="1218825"/>
                  <a:pt x="4719574" y="3276464"/>
                  <a:pt x="3861693" y="4749397"/>
                </a:cubicBezTo>
                <a:cubicBezTo>
                  <a:pt x="3781266" y="4887488"/>
                  <a:pt x="3691172" y="4998345"/>
                  <a:pt x="3592887" y="5091022"/>
                </a:cubicBezTo>
                <a:lnTo>
                  <a:pt x="3483153" y="5181530"/>
                </a:lnTo>
                <a:lnTo>
                  <a:pt x="0" y="5181530"/>
                </a:lnTo>
                <a:lnTo>
                  <a:pt x="0" y="251609"/>
                </a:lnTo>
                <a:lnTo>
                  <a:pt x="158783" y="182603"/>
                </a:lnTo>
                <a:cubicBezTo>
                  <a:pt x="479801" y="54981"/>
                  <a:pt x="818871" y="-8854"/>
                  <a:pt x="1165310" y="990"/>
                </a:cubicBezTo>
                <a:close/>
              </a:path>
            </a:pathLst>
          </a:custGeom>
        </p:spPr>
      </p:pic>
      <p:sp>
        <p:nvSpPr>
          <p:cNvPr id="33" name="Freeform: Shape 32">
            <a:extLst>
              <a:ext uri="{FF2B5EF4-FFF2-40B4-BE49-F238E27FC236}">
                <a16:creationId xmlns:a16="http://schemas.microsoft.com/office/drawing/2014/main" id="{3D7B82C1-B831-4DDE-BDF4-2C767EB493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76470"/>
            <a:ext cx="4211054" cy="5181530"/>
          </a:xfrm>
          <a:custGeom>
            <a:avLst/>
            <a:gdLst>
              <a:gd name="connsiteX0" fmla="*/ 1165310 w 4211054"/>
              <a:gd name="connsiteY0" fmla="*/ 990 h 5181530"/>
              <a:gd name="connsiteX1" fmla="*/ 2418078 w 4211054"/>
              <a:gd name="connsiteY1" fmla="*/ 367333 h 5181530"/>
              <a:gd name="connsiteX2" fmla="*/ 3861693 w 4211054"/>
              <a:gd name="connsiteY2" fmla="*/ 4749397 h 5181530"/>
              <a:gd name="connsiteX3" fmla="*/ 3592887 w 4211054"/>
              <a:gd name="connsiteY3" fmla="*/ 5091022 h 5181530"/>
              <a:gd name="connsiteX4" fmla="*/ 3483152 w 4211054"/>
              <a:gd name="connsiteY4" fmla="*/ 5181530 h 5181530"/>
              <a:gd name="connsiteX5" fmla="*/ 0 w 4211054"/>
              <a:gd name="connsiteY5" fmla="*/ 5181530 h 5181530"/>
              <a:gd name="connsiteX6" fmla="*/ 0 w 4211054"/>
              <a:gd name="connsiteY6" fmla="*/ 5181528 h 5181530"/>
              <a:gd name="connsiteX7" fmla="*/ 2981677 w 4211054"/>
              <a:gd name="connsiteY7" fmla="*/ 5181528 h 5181530"/>
              <a:gd name="connsiteX8" fmla="*/ 3028606 w 4211054"/>
              <a:gd name="connsiteY8" fmla="*/ 5160626 h 5181530"/>
              <a:gd name="connsiteX9" fmla="*/ 3747110 w 4211054"/>
              <a:gd name="connsiteY9" fmla="*/ 4553549 h 5181530"/>
              <a:gd name="connsiteX10" fmla="*/ 2353269 w 4211054"/>
              <a:gd name="connsiteY10" fmla="*/ 527791 h 5181530"/>
              <a:gd name="connsiteX11" fmla="*/ 1162923 w 4211054"/>
              <a:gd name="connsiteY11" fmla="*/ 185179 h 5181530"/>
              <a:gd name="connsiteX12" fmla="*/ 80119 w 4211054"/>
              <a:gd name="connsiteY12" fmla="*/ 399295 h 5181530"/>
              <a:gd name="connsiteX13" fmla="*/ 0 w 4211054"/>
              <a:gd name="connsiteY13" fmla="*/ 438059 h 5181530"/>
              <a:gd name="connsiteX14" fmla="*/ 0 w 4211054"/>
              <a:gd name="connsiteY14" fmla="*/ 251609 h 5181530"/>
              <a:gd name="connsiteX15" fmla="*/ 158783 w 4211054"/>
              <a:gd name="connsiteY15" fmla="*/ 182603 h 5181530"/>
              <a:gd name="connsiteX16" fmla="*/ 1165310 w 4211054"/>
              <a:gd name="connsiteY16" fmla="*/ 990 h 518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1054" h="5181530">
                <a:moveTo>
                  <a:pt x="1165310" y="990"/>
                </a:moveTo>
                <a:cubicBezTo>
                  <a:pt x="1578456" y="12730"/>
                  <a:pt x="2002082" y="129252"/>
                  <a:pt x="2418078" y="367333"/>
                </a:cubicBezTo>
                <a:cubicBezTo>
                  <a:pt x="3905879" y="1218825"/>
                  <a:pt x="4719574" y="3276464"/>
                  <a:pt x="3861693" y="4749397"/>
                </a:cubicBezTo>
                <a:cubicBezTo>
                  <a:pt x="3781266" y="4887488"/>
                  <a:pt x="3691172" y="4998345"/>
                  <a:pt x="3592887" y="5091022"/>
                </a:cubicBezTo>
                <a:lnTo>
                  <a:pt x="3483152" y="5181530"/>
                </a:lnTo>
                <a:lnTo>
                  <a:pt x="0" y="5181530"/>
                </a:lnTo>
                <a:lnTo>
                  <a:pt x="0" y="5181528"/>
                </a:lnTo>
                <a:lnTo>
                  <a:pt x="2981677" y="5181528"/>
                </a:lnTo>
                <a:lnTo>
                  <a:pt x="3028606" y="5160626"/>
                </a:lnTo>
                <a:cubicBezTo>
                  <a:pt x="3311277" y="5028098"/>
                  <a:pt x="3558318" y="4869020"/>
                  <a:pt x="3747110" y="4553549"/>
                </a:cubicBezTo>
                <a:cubicBezTo>
                  <a:pt x="4552598" y="3207566"/>
                  <a:pt x="3769268" y="1316508"/>
                  <a:pt x="2353269" y="527791"/>
                </a:cubicBezTo>
                <a:cubicBezTo>
                  <a:pt x="1957349" y="307263"/>
                  <a:pt x="1554872" y="198154"/>
                  <a:pt x="1162923" y="185179"/>
                </a:cubicBezTo>
                <a:cubicBezTo>
                  <a:pt x="787306" y="172747"/>
                  <a:pt x="421359" y="248602"/>
                  <a:pt x="80119" y="399295"/>
                </a:cubicBezTo>
                <a:lnTo>
                  <a:pt x="0" y="438059"/>
                </a:lnTo>
                <a:lnTo>
                  <a:pt x="0" y="251609"/>
                </a:lnTo>
                <a:lnTo>
                  <a:pt x="158783" y="182603"/>
                </a:lnTo>
                <a:cubicBezTo>
                  <a:pt x="479801" y="54981"/>
                  <a:pt x="818871" y="-8854"/>
                  <a:pt x="1165310" y="99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5" name="Freeform: Shape 34">
            <a:extLst>
              <a:ext uri="{FF2B5EF4-FFF2-40B4-BE49-F238E27FC236}">
                <a16:creationId xmlns:a16="http://schemas.microsoft.com/office/drawing/2014/main" id="{22EB6291-5B14-4134-B234-BE224349E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59458" y="-13648"/>
            <a:ext cx="4289727" cy="2866417"/>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7" name="Freeform: Shape 36">
            <a:extLst>
              <a:ext uri="{FF2B5EF4-FFF2-40B4-BE49-F238E27FC236}">
                <a16:creationId xmlns:a16="http://schemas.microsoft.com/office/drawing/2014/main" id="{97A57860-4E75-47A2-A2FB-36FAA8979E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1951" y="-11953"/>
            <a:ext cx="4152001" cy="3562347"/>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BAA3565A-75F2-0931-6900-480751B48C34}"/>
              </a:ext>
            </a:extLst>
          </p:cNvPr>
          <p:cNvSpPr>
            <a:spLocks noGrp="1"/>
          </p:cNvSpPr>
          <p:nvPr>
            <p:ph type="title"/>
          </p:nvPr>
        </p:nvSpPr>
        <p:spPr>
          <a:xfrm>
            <a:off x="4959350" y="3268639"/>
            <a:ext cx="5729985" cy="1038979"/>
          </a:xfrm>
        </p:spPr>
        <p:txBody>
          <a:bodyPr anchor="b">
            <a:noAutofit/>
          </a:bodyPr>
          <a:lstStyle/>
          <a:p>
            <a:r>
              <a:rPr lang="en-US"/>
              <a:t>Chefs You Admire, and Why?</a:t>
            </a:r>
          </a:p>
        </p:txBody>
      </p:sp>
      <p:pic>
        <p:nvPicPr>
          <p:cNvPr id="10" name="Picture 9" descr="A person wearing glasses and an apron&#10;&#10;Description automatically generated">
            <a:extLst>
              <a:ext uri="{FF2B5EF4-FFF2-40B4-BE49-F238E27FC236}">
                <a16:creationId xmlns:a16="http://schemas.microsoft.com/office/drawing/2014/main" id="{D9E39CC4-9933-FB6E-3581-3D9CA25C11D3}"/>
              </a:ext>
            </a:extLst>
          </p:cNvPr>
          <p:cNvPicPr>
            <a:picLocks noChangeAspect="1"/>
          </p:cNvPicPr>
          <p:nvPr/>
        </p:nvPicPr>
        <p:blipFill rotWithShape="1">
          <a:blip r:embed="rId4"/>
          <a:srcRect t="6420" r="-1" b="43919"/>
          <a:stretch/>
        </p:blipFill>
        <p:spPr>
          <a:xfrm>
            <a:off x="3332189" y="1"/>
            <a:ext cx="3997527" cy="2646947"/>
          </a:xfrm>
          <a:custGeom>
            <a:avLst/>
            <a:gdLst/>
            <a:ahLst/>
            <a:cxnLst/>
            <a:rect l="l" t="t" r="r" b="b"/>
            <a:pathLst>
              <a:path w="3997527" h="2646947">
                <a:moveTo>
                  <a:pt x="292993" y="0"/>
                </a:moveTo>
                <a:lnTo>
                  <a:pt x="3828920" y="0"/>
                </a:lnTo>
                <a:lnTo>
                  <a:pt x="3877162" y="126877"/>
                </a:lnTo>
                <a:cubicBezTo>
                  <a:pt x="3956137" y="365716"/>
                  <a:pt x="3997527" y="630123"/>
                  <a:pt x="3997527" y="908578"/>
                </a:cubicBezTo>
                <a:cubicBezTo>
                  <a:pt x="3997527" y="1130767"/>
                  <a:pt x="3933446" y="1309091"/>
                  <a:pt x="3789844" y="1486825"/>
                </a:cubicBezTo>
                <a:cubicBezTo>
                  <a:pt x="3639637" y="1672742"/>
                  <a:pt x="3413939" y="1843981"/>
                  <a:pt x="3174946" y="2025257"/>
                </a:cubicBezTo>
                <a:cubicBezTo>
                  <a:pt x="3130853" y="2058662"/>
                  <a:pt x="3085302" y="2093247"/>
                  <a:pt x="3039752" y="2128254"/>
                </a:cubicBezTo>
                <a:cubicBezTo>
                  <a:pt x="2632020" y="2441546"/>
                  <a:pt x="2334435" y="2646947"/>
                  <a:pt x="1928851" y="2646947"/>
                </a:cubicBezTo>
                <a:cubicBezTo>
                  <a:pt x="1310863" y="2646947"/>
                  <a:pt x="873195" y="2394813"/>
                  <a:pt x="465463" y="1803828"/>
                </a:cubicBezTo>
                <a:cubicBezTo>
                  <a:pt x="412107" y="1726474"/>
                  <a:pt x="359949" y="1656124"/>
                  <a:pt x="309509" y="1588134"/>
                </a:cubicBezTo>
                <a:cubicBezTo>
                  <a:pt x="100453" y="1306222"/>
                  <a:pt x="0" y="1159615"/>
                  <a:pt x="0" y="908578"/>
                </a:cubicBezTo>
                <a:cubicBezTo>
                  <a:pt x="0" y="659312"/>
                  <a:pt x="62965" y="413080"/>
                  <a:pt x="187010" y="176721"/>
                </a:cubicBezTo>
                <a:cubicBezTo>
                  <a:pt x="217356" y="118918"/>
                  <a:pt x="250961" y="62336"/>
                  <a:pt x="287751" y="7075"/>
                </a:cubicBezTo>
                <a:close/>
              </a:path>
            </a:pathLst>
          </a:custGeom>
        </p:spPr>
      </p:pic>
      <p:sp>
        <p:nvSpPr>
          <p:cNvPr id="39" name="Freeform: Shape 38">
            <a:extLst>
              <a:ext uri="{FF2B5EF4-FFF2-40B4-BE49-F238E27FC236}">
                <a16:creationId xmlns:a16="http://schemas.microsoft.com/office/drawing/2014/main" id="{FADADC7F-B4F8-4013-B67D-463D600E8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32189" y="1"/>
            <a:ext cx="3997527" cy="2646947"/>
          </a:xfrm>
          <a:custGeom>
            <a:avLst/>
            <a:gdLst>
              <a:gd name="connsiteX0" fmla="*/ 478501 w 3997527"/>
              <a:gd name="connsiteY0" fmla="*/ 2 h 2646947"/>
              <a:gd name="connsiteX1" fmla="*/ 382993 w 3997527"/>
              <a:gd name="connsiteY1" fmla="*/ 123929 h 2646947"/>
              <a:gd name="connsiteX2" fmla="*/ 290041 w 3997527"/>
              <a:gd name="connsiteY2" fmla="*/ 274421 h 2646947"/>
              <a:gd name="connsiteX3" fmla="*/ 117491 w 3997527"/>
              <a:gd name="connsiteY3" fmla="*/ 923641 h 2646947"/>
              <a:gd name="connsiteX4" fmla="*/ 403069 w 3997527"/>
              <a:gd name="connsiteY4" fmla="*/ 1526467 h 2646947"/>
              <a:gd name="connsiteX5" fmla="*/ 546966 w 3997527"/>
              <a:gd name="connsiteY5" fmla="*/ 1717806 h 2646947"/>
              <a:gd name="connsiteX6" fmla="*/ 1897207 w 3997527"/>
              <a:gd name="connsiteY6" fmla="*/ 2465727 h 2646947"/>
              <a:gd name="connsiteX7" fmla="*/ 2922217 w 3997527"/>
              <a:gd name="connsiteY7" fmla="*/ 2005601 h 2646947"/>
              <a:gd name="connsiteX8" fmla="*/ 3046959 w 3997527"/>
              <a:gd name="connsiteY8" fmla="*/ 1914233 h 2646947"/>
              <a:gd name="connsiteX9" fmla="*/ 3614314 w 3997527"/>
              <a:gd name="connsiteY9" fmla="*/ 1436596 h 2646947"/>
              <a:gd name="connsiteX10" fmla="*/ 3805939 w 3997527"/>
              <a:gd name="connsiteY10" fmla="*/ 923641 h 2646947"/>
              <a:gd name="connsiteX11" fmla="*/ 3633781 w 3997527"/>
              <a:gd name="connsiteY11" fmla="*/ 75714 h 2646947"/>
              <a:gd name="connsiteX12" fmla="*/ 3595267 w 3997527"/>
              <a:gd name="connsiteY12" fmla="*/ 2 h 2646947"/>
              <a:gd name="connsiteX13" fmla="*/ 292993 w 3997527"/>
              <a:gd name="connsiteY13" fmla="*/ 0 h 2646947"/>
              <a:gd name="connsiteX14" fmla="*/ 3828920 w 3997527"/>
              <a:gd name="connsiteY14" fmla="*/ 0 h 2646947"/>
              <a:gd name="connsiteX15" fmla="*/ 3877162 w 3997527"/>
              <a:gd name="connsiteY15" fmla="*/ 126877 h 2646947"/>
              <a:gd name="connsiteX16" fmla="*/ 3997527 w 3997527"/>
              <a:gd name="connsiteY16" fmla="*/ 908578 h 2646947"/>
              <a:gd name="connsiteX17" fmla="*/ 3789844 w 3997527"/>
              <a:gd name="connsiteY17" fmla="*/ 1486825 h 2646947"/>
              <a:gd name="connsiteX18" fmla="*/ 3174946 w 3997527"/>
              <a:gd name="connsiteY18" fmla="*/ 2025257 h 2646947"/>
              <a:gd name="connsiteX19" fmla="*/ 3039752 w 3997527"/>
              <a:gd name="connsiteY19" fmla="*/ 2128254 h 2646947"/>
              <a:gd name="connsiteX20" fmla="*/ 1928850 w 3997527"/>
              <a:gd name="connsiteY20" fmla="*/ 2646947 h 2646947"/>
              <a:gd name="connsiteX21" fmla="*/ 465463 w 3997527"/>
              <a:gd name="connsiteY21" fmla="*/ 1803828 h 2646947"/>
              <a:gd name="connsiteX22" fmla="*/ 309508 w 3997527"/>
              <a:gd name="connsiteY22" fmla="*/ 1588134 h 2646947"/>
              <a:gd name="connsiteX23" fmla="*/ 0 w 3997527"/>
              <a:gd name="connsiteY23" fmla="*/ 908578 h 2646947"/>
              <a:gd name="connsiteX24" fmla="*/ 187010 w 3997527"/>
              <a:gd name="connsiteY24" fmla="*/ 176721 h 2646947"/>
              <a:gd name="connsiteX25" fmla="*/ 287750 w 3997527"/>
              <a:gd name="connsiteY25" fmla="*/ 7075 h 264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97527" h="2646947">
                <a:moveTo>
                  <a:pt x="478501" y="2"/>
                </a:moveTo>
                <a:lnTo>
                  <a:pt x="382993" y="123929"/>
                </a:lnTo>
                <a:cubicBezTo>
                  <a:pt x="349048" y="172951"/>
                  <a:pt x="318041" y="223144"/>
                  <a:pt x="290041" y="274421"/>
                </a:cubicBezTo>
                <a:cubicBezTo>
                  <a:pt x="175588" y="484093"/>
                  <a:pt x="117491" y="702521"/>
                  <a:pt x="117491" y="923641"/>
                </a:cubicBezTo>
                <a:cubicBezTo>
                  <a:pt x="117491" y="1146334"/>
                  <a:pt x="210177" y="1276386"/>
                  <a:pt x="403069" y="1526467"/>
                </a:cubicBezTo>
                <a:cubicBezTo>
                  <a:pt x="449609" y="1586781"/>
                  <a:pt x="497735" y="1649187"/>
                  <a:pt x="546966" y="1717806"/>
                </a:cubicBezTo>
                <a:cubicBezTo>
                  <a:pt x="923173" y="2242063"/>
                  <a:pt x="1327000" y="2465727"/>
                  <a:pt x="1897207" y="2465727"/>
                </a:cubicBezTo>
                <a:cubicBezTo>
                  <a:pt x="2271434" y="2465727"/>
                  <a:pt x="2546010" y="2283518"/>
                  <a:pt x="2922217" y="2005601"/>
                </a:cubicBezTo>
                <a:cubicBezTo>
                  <a:pt x="2964245" y="1974547"/>
                  <a:pt x="3006275" y="1943867"/>
                  <a:pt x="3046959" y="1914233"/>
                </a:cubicBezTo>
                <a:cubicBezTo>
                  <a:pt x="3267474" y="1753426"/>
                  <a:pt x="3475721" y="1601521"/>
                  <a:pt x="3614314" y="1436596"/>
                </a:cubicBezTo>
                <a:cubicBezTo>
                  <a:pt x="3746813" y="1278931"/>
                  <a:pt x="3805939" y="1120743"/>
                  <a:pt x="3805939" y="923641"/>
                </a:cubicBezTo>
                <a:cubicBezTo>
                  <a:pt x="3805939" y="614875"/>
                  <a:pt x="3746267" y="325578"/>
                  <a:pt x="3633781" y="75714"/>
                </a:cubicBezTo>
                <a:lnTo>
                  <a:pt x="3595267" y="2"/>
                </a:lnTo>
                <a:close/>
                <a:moveTo>
                  <a:pt x="292993" y="0"/>
                </a:moveTo>
                <a:lnTo>
                  <a:pt x="3828920" y="0"/>
                </a:lnTo>
                <a:lnTo>
                  <a:pt x="3877162" y="126877"/>
                </a:lnTo>
                <a:cubicBezTo>
                  <a:pt x="3956137" y="365716"/>
                  <a:pt x="3997527" y="630123"/>
                  <a:pt x="3997527" y="908578"/>
                </a:cubicBezTo>
                <a:cubicBezTo>
                  <a:pt x="3997527" y="1130767"/>
                  <a:pt x="3933446" y="1309091"/>
                  <a:pt x="3789844" y="1486825"/>
                </a:cubicBezTo>
                <a:cubicBezTo>
                  <a:pt x="3639637" y="1672742"/>
                  <a:pt x="3413939" y="1843981"/>
                  <a:pt x="3174946" y="2025257"/>
                </a:cubicBezTo>
                <a:cubicBezTo>
                  <a:pt x="3130853" y="2058662"/>
                  <a:pt x="3085302" y="2093247"/>
                  <a:pt x="3039752" y="2128254"/>
                </a:cubicBezTo>
                <a:cubicBezTo>
                  <a:pt x="2632020" y="2441546"/>
                  <a:pt x="2334435" y="2646947"/>
                  <a:pt x="1928850" y="2646947"/>
                </a:cubicBezTo>
                <a:cubicBezTo>
                  <a:pt x="1310863" y="2646947"/>
                  <a:pt x="873195" y="2394813"/>
                  <a:pt x="465463" y="1803828"/>
                </a:cubicBezTo>
                <a:cubicBezTo>
                  <a:pt x="412107" y="1726474"/>
                  <a:pt x="359949" y="1656124"/>
                  <a:pt x="309508" y="1588134"/>
                </a:cubicBezTo>
                <a:cubicBezTo>
                  <a:pt x="100453" y="1306222"/>
                  <a:pt x="0" y="1159615"/>
                  <a:pt x="0" y="908578"/>
                </a:cubicBezTo>
                <a:cubicBezTo>
                  <a:pt x="0" y="659312"/>
                  <a:pt x="62965" y="413080"/>
                  <a:pt x="187010" y="176721"/>
                </a:cubicBezTo>
                <a:cubicBezTo>
                  <a:pt x="217356" y="118918"/>
                  <a:pt x="250961" y="62336"/>
                  <a:pt x="287750" y="7075"/>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8" name="Picture 7" descr="A person sitting at a table with food&#10;&#10;Description automatically generated">
            <a:extLst>
              <a:ext uri="{FF2B5EF4-FFF2-40B4-BE49-F238E27FC236}">
                <a16:creationId xmlns:a16="http://schemas.microsoft.com/office/drawing/2014/main" id="{E8B9E094-C1AA-F9AB-D284-D2F10381401A}"/>
              </a:ext>
            </a:extLst>
          </p:cNvPr>
          <p:cNvPicPr>
            <a:picLocks noChangeAspect="1"/>
          </p:cNvPicPr>
          <p:nvPr/>
        </p:nvPicPr>
        <p:blipFill rotWithShape="1">
          <a:blip r:embed="rId5"/>
          <a:srcRect r="-3" b="8629"/>
          <a:stretch/>
        </p:blipFill>
        <p:spPr>
          <a:xfrm>
            <a:off x="8253666" y="2"/>
            <a:ext cx="3938337" cy="3321595"/>
          </a:xfrm>
          <a:custGeom>
            <a:avLst/>
            <a:gdLst/>
            <a:ahLst/>
            <a:cxnLst/>
            <a:rect l="l" t="t" r="r" b="b"/>
            <a:pathLst>
              <a:path w="3938337" h="3321595">
                <a:moveTo>
                  <a:pt x="412520" y="0"/>
                </a:moveTo>
                <a:lnTo>
                  <a:pt x="3217629" y="0"/>
                </a:lnTo>
                <a:lnTo>
                  <a:pt x="3871410" y="0"/>
                </a:lnTo>
                <a:lnTo>
                  <a:pt x="3938337" y="0"/>
                </a:lnTo>
                <a:lnTo>
                  <a:pt x="3938337" y="59511"/>
                </a:lnTo>
                <a:lnTo>
                  <a:pt x="3938337" y="699247"/>
                </a:lnTo>
                <a:lnTo>
                  <a:pt x="3938337" y="2518435"/>
                </a:lnTo>
                <a:lnTo>
                  <a:pt x="3856842" y="2618704"/>
                </a:lnTo>
                <a:cubicBezTo>
                  <a:pt x="3439614" y="3108658"/>
                  <a:pt x="2979779" y="3321595"/>
                  <a:pt x="2362292" y="3321595"/>
                </a:cubicBezTo>
                <a:cubicBezTo>
                  <a:pt x="1899140" y="3321595"/>
                  <a:pt x="1559319" y="3095023"/>
                  <a:pt x="1093716" y="2749441"/>
                </a:cubicBezTo>
                <a:cubicBezTo>
                  <a:pt x="1041701" y="2710827"/>
                  <a:pt x="989684" y="2672676"/>
                  <a:pt x="939333" y="2635829"/>
                </a:cubicBezTo>
                <a:cubicBezTo>
                  <a:pt x="666418" y="2435869"/>
                  <a:pt x="408686" y="2246981"/>
                  <a:pt x="237160" y="2041901"/>
                </a:cubicBezTo>
                <a:cubicBezTo>
                  <a:pt x="73176" y="1845849"/>
                  <a:pt x="0" y="1649145"/>
                  <a:pt x="0" y="1404055"/>
                </a:cubicBezTo>
                <a:cubicBezTo>
                  <a:pt x="0" y="866538"/>
                  <a:pt x="144750" y="376466"/>
                  <a:pt x="410955" y="1974"/>
                </a:cubicBezTo>
                <a:close/>
              </a:path>
            </a:pathLst>
          </a:custGeom>
        </p:spPr>
      </p:pic>
      <p:sp>
        <p:nvSpPr>
          <p:cNvPr id="41" name="Freeform: Shape 40">
            <a:extLst>
              <a:ext uri="{FF2B5EF4-FFF2-40B4-BE49-F238E27FC236}">
                <a16:creationId xmlns:a16="http://schemas.microsoft.com/office/drawing/2014/main" id="{3A8657D3-FF5C-4E4D-BF2D-FA413B67CF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253663" y="0"/>
            <a:ext cx="3938337" cy="3321595"/>
          </a:xfrm>
          <a:custGeom>
            <a:avLst/>
            <a:gdLst>
              <a:gd name="connsiteX0" fmla="*/ 1166365 w 3938337"/>
              <a:gd name="connsiteY0" fmla="*/ 0 h 3321595"/>
              <a:gd name="connsiteX1" fmla="*/ 107576 w 3938337"/>
              <a:gd name="connsiteY1" fmla="*/ 0 h 3321595"/>
              <a:gd name="connsiteX2" fmla="*/ 66927 w 3938337"/>
              <a:gd name="connsiteY2" fmla="*/ 0 h 3321595"/>
              <a:gd name="connsiteX3" fmla="*/ 0 w 3938337"/>
              <a:gd name="connsiteY3" fmla="*/ 0 h 3321595"/>
              <a:gd name="connsiteX4" fmla="*/ 0 w 3938337"/>
              <a:gd name="connsiteY4" fmla="*/ 59511 h 3321595"/>
              <a:gd name="connsiteX5" fmla="*/ 0 w 3938337"/>
              <a:gd name="connsiteY5" fmla="*/ 155390 h 3321595"/>
              <a:gd name="connsiteX6" fmla="*/ 0 w 3938337"/>
              <a:gd name="connsiteY6" fmla="*/ 901114 h 3321595"/>
              <a:gd name="connsiteX7" fmla="*/ 4 w 3938337"/>
              <a:gd name="connsiteY7" fmla="*/ 901114 h 3321595"/>
              <a:gd name="connsiteX8" fmla="*/ 4 w 3938337"/>
              <a:gd name="connsiteY8" fmla="*/ 471771 h 3321595"/>
              <a:gd name="connsiteX9" fmla="*/ 50187 w 3938337"/>
              <a:gd name="connsiteY9" fmla="*/ 407556 h 3321595"/>
              <a:gd name="connsiteX10" fmla="*/ 352921 w 3938337"/>
              <a:gd name="connsiteY10" fmla="*/ 118259 h 3321595"/>
              <a:gd name="connsiteX11" fmla="*/ 514890 w 3938337"/>
              <a:gd name="connsiteY11" fmla="*/ 2 h 3321595"/>
              <a:gd name="connsiteX12" fmla="*/ 1166365 w 3938337"/>
              <a:gd name="connsiteY12" fmla="*/ 2 h 3321595"/>
              <a:gd name="connsiteX13" fmla="*/ 3525817 w 3938337"/>
              <a:gd name="connsiteY13" fmla="*/ 0 h 3321595"/>
              <a:gd name="connsiteX14" fmla="*/ 3384145 w 3938337"/>
              <a:gd name="connsiteY14" fmla="*/ 0 h 3321595"/>
              <a:gd name="connsiteX15" fmla="*/ 3385646 w 3938337"/>
              <a:gd name="connsiteY15" fmla="*/ 1904 h 3321595"/>
              <a:gd name="connsiteX16" fmla="*/ 3780089 w 3938337"/>
              <a:gd name="connsiteY16" fmla="*/ 1354125 h 3321595"/>
              <a:gd name="connsiteX17" fmla="*/ 3552458 w 3938337"/>
              <a:gd name="connsiteY17" fmla="*/ 1969288 h 3321595"/>
              <a:gd name="connsiteX18" fmla="*/ 3414534 w 3938337"/>
              <a:gd name="connsiteY18" fmla="*/ 2115111 h 3321595"/>
              <a:gd name="connsiteX19" fmla="*/ 3395732 w 3938337"/>
              <a:gd name="connsiteY19" fmla="*/ 2131585 h 3321595"/>
              <a:gd name="connsiteX20" fmla="*/ 3390273 w 3938337"/>
              <a:gd name="connsiteY20" fmla="*/ 2137223 h 3321595"/>
              <a:gd name="connsiteX21" fmla="*/ 3348116 w 3938337"/>
              <a:gd name="connsiteY21" fmla="*/ 2173305 h 3321595"/>
              <a:gd name="connsiteX22" fmla="*/ 3251972 w 3938337"/>
              <a:gd name="connsiteY22" fmla="*/ 2257543 h 3321595"/>
              <a:gd name="connsiteX23" fmla="*/ 2878500 w 3938337"/>
              <a:gd name="connsiteY23" fmla="*/ 2542096 h 3321595"/>
              <a:gd name="connsiteX24" fmla="*/ 2730320 w 3938337"/>
              <a:gd name="connsiteY24" fmla="*/ 2651667 h 3321595"/>
              <a:gd name="connsiteX25" fmla="*/ 1512716 w 3938337"/>
              <a:gd name="connsiteY25" fmla="*/ 3203474 h 3321595"/>
              <a:gd name="connsiteX26" fmla="*/ 78219 w 3938337"/>
              <a:gd name="connsiteY26" fmla="*/ 2525579 h 3321595"/>
              <a:gd name="connsiteX27" fmla="*/ 0 w 3938337"/>
              <a:gd name="connsiteY27" fmla="*/ 2428877 h 3321595"/>
              <a:gd name="connsiteX28" fmla="*/ 0 w 3938337"/>
              <a:gd name="connsiteY28" fmla="*/ 2518435 h 3321595"/>
              <a:gd name="connsiteX29" fmla="*/ 81495 w 3938337"/>
              <a:gd name="connsiteY29" fmla="*/ 2618704 h 3321595"/>
              <a:gd name="connsiteX30" fmla="*/ 1576046 w 3938337"/>
              <a:gd name="connsiteY30" fmla="*/ 3321595 h 3321595"/>
              <a:gd name="connsiteX31" fmla="*/ 2844621 w 3938337"/>
              <a:gd name="connsiteY31" fmla="*/ 2749441 h 3321595"/>
              <a:gd name="connsiteX32" fmla="*/ 2999005 w 3938337"/>
              <a:gd name="connsiteY32" fmla="*/ 2635829 h 3321595"/>
              <a:gd name="connsiteX33" fmla="*/ 3701177 w 3938337"/>
              <a:gd name="connsiteY33" fmla="*/ 2041901 h 3321595"/>
              <a:gd name="connsiteX34" fmla="*/ 3938337 w 3938337"/>
              <a:gd name="connsiteY34" fmla="*/ 1404055 h 3321595"/>
              <a:gd name="connsiteX35" fmla="*/ 3527383 w 3938337"/>
              <a:gd name="connsiteY35"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938337" h="3321595">
                <a:moveTo>
                  <a:pt x="1166365" y="0"/>
                </a:moveTo>
                <a:lnTo>
                  <a:pt x="107576" y="0"/>
                </a:lnTo>
                <a:lnTo>
                  <a:pt x="66927" y="0"/>
                </a:lnTo>
                <a:lnTo>
                  <a:pt x="0" y="0"/>
                </a:lnTo>
                <a:lnTo>
                  <a:pt x="0" y="59511"/>
                </a:lnTo>
                <a:lnTo>
                  <a:pt x="0" y="155390"/>
                </a:lnTo>
                <a:lnTo>
                  <a:pt x="0" y="901114"/>
                </a:lnTo>
                <a:lnTo>
                  <a:pt x="4" y="901114"/>
                </a:lnTo>
                <a:lnTo>
                  <a:pt x="4" y="471771"/>
                </a:lnTo>
                <a:lnTo>
                  <a:pt x="50187" y="407556"/>
                </a:lnTo>
                <a:cubicBezTo>
                  <a:pt x="138559" y="305382"/>
                  <a:pt x="239680" y="208703"/>
                  <a:pt x="352921" y="118259"/>
                </a:cubicBezTo>
                <a:lnTo>
                  <a:pt x="514890" y="2"/>
                </a:lnTo>
                <a:lnTo>
                  <a:pt x="1166365" y="2"/>
                </a:lnTo>
                <a:close/>
                <a:moveTo>
                  <a:pt x="3525817" y="0"/>
                </a:moveTo>
                <a:lnTo>
                  <a:pt x="3384145" y="0"/>
                </a:lnTo>
                <a:lnTo>
                  <a:pt x="3385646" y="1904"/>
                </a:lnTo>
                <a:cubicBezTo>
                  <a:pt x="3641155" y="363079"/>
                  <a:pt x="3780089" y="835723"/>
                  <a:pt x="3780089" y="1354125"/>
                </a:cubicBezTo>
                <a:cubicBezTo>
                  <a:pt x="3780089" y="1590500"/>
                  <a:pt x="3709854" y="1780209"/>
                  <a:pt x="3552458" y="1969288"/>
                </a:cubicBezTo>
                <a:cubicBezTo>
                  <a:pt x="3511300" y="2018735"/>
                  <a:pt x="3464970" y="2067206"/>
                  <a:pt x="3414534" y="2115111"/>
                </a:cubicBezTo>
                <a:lnTo>
                  <a:pt x="3395732" y="2131585"/>
                </a:lnTo>
                <a:lnTo>
                  <a:pt x="3390273" y="2137223"/>
                </a:lnTo>
                <a:lnTo>
                  <a:pt x="3348116" y="2173305"/>
                </a:lnTo>
                <a:lnTo>
                  <a:pt x="3251972" y="2257543"/>
                </a:lnTo>
                <a:cubicBezTo>
                  <a:pt x="3136805" y="2351916"/>
                  <a:pt x="3009474" y="2445671"/>
                  <a:pt x="2878500" y="2542096"/>
                </a:cubicBezTo>
                <a:cubicBezTo>
                  <a:pt x="2830172" y="2577632"/>
                  <a:pt x="2780245" y="2614426"/>
                  <a:pt x="2730320" y="2651667"/>
                </a:cubicBezTo>
                <a:cubicBezTo>
                  <a:pt x="2283426" y="2984960"/>
                  <a:pt x="1957258" y="3203474"/>
                  <a:pt x="1512716" y="3203474"/>
                </a:cubicBezTo>
                <a:cubicBezTo>
                  <a:pt x="920041" y="3203474"/>
                  <a:pt x="478682" y="2998110"/>
                  <a:pt x="78219" y="2525579"/>
                </a:cubicBezTo>
                <a:lnTo>
                  <a:pt x="0" y="2428877"/>
                </a:lnTo>
                <a:lnTo>
                  <a:pt x="0" y="2518435"/>
                </a:lnTo>
                <a:lnTo>
                  <a:pt x="81495" y="2618704"/>
                </a:lnTo>
                <a:cubicBezTo>
                  <a:pt x="498723" y="3108658"/>
                  <a:pt x="958559" y="3321595"/>
                  <a:pt x="1576046" y="3321595"/>
                </a:cubicBezTo>
                <a:cubicBezTo>
                  <a:pt x="2039197" y="3321595"/>
                  <a:pt x="2379018" y="3095023"/>
                  <a:pt x="2844621" y="2749441"/>
                </a:cubicBezTo>
                <a:cubicBezTo>
                  <a:pt x="2896636" y="2710827"/>
                  <a:pt x="2948653" y="2672676"/>
                  <a:pt x="2999005" y="2635829"/>
                </a:cubicBezTo>
                <a:cubicBezTo>
                  <a:pt x="3271919" y="2435869"/>
                  <a:pt x="3529651" y="2246981"/>
                  <a:pt x="3701177" y="2041901"/>
                </a:cubicBezTo>
                <a:cubicBezTo>
                  <a:pt x="3865161" y="1845849"/>
                  <a:pt x="3938337" y="1649145"/>
                  <a:pt x="3938337" y="1404055"/>
                </a:cubicBezTo>
                <a:cubicBezTo>
                  <a:pt x="3938337" y="866538"/>
                  <a:pt x="3793587" y="376466"/>
                  <a:pt x="352738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524C0CAD-0847-2859-FF19-33CEA27B068E}"/>
              </a:ext>
            </a:extLst>
          </p:cNvPr>
          <p:cNvSpPr>
            <a:spLocks noGrp="1"/>
          </p:cNvSpPr>
          <p:nvPr>
            <p:ph idx="1"/>
          </p:nvPr>
        </p:nvSpPr>
        <p:spPr>
          <a:xfrm>
            <a:off x="5626100" y="4817090"/>
            <a:ext cx="5729985" cy="1773142"/>
          </a:xfrm>
        </p:spPr>
        <p:txBody>
          <a:bodyPr vert="horz" lIns="91440" tIns="45720" rIns="91440" bIns="45720" rtlCol="0">
            <a:normAutofit/>
          </a:bodyPr>
          <a:lstStyle/>
          <a:p>
            <a:r>
              <a:rPr lang="en-US"/>
              <a:t>Jose Andres</a:t>
            </a:r>
          </a:p>
          <a:p>
            <a:r>
              <a:rPr lang="en-US"/>
              <a:t>Alice Waters</a:t>
            </a:r>
            <a:endParaRPr lang="en-US">
              <a:ea typeface="Calibri"/>
              <a:cs typeface="Calibri"/>
            </a:endParaRPr>
          </a:p>
          <a:p>
            <a:r>
              <a:rPr lang="en-US"/>
              <a:t>Ashley Christensen</a:t>
            </a:r>
            <a:endParaRPr lang="en-US">
              <a:ea typeface="Calibri"/>
              <a:cs typeface="Calibri"/>
            </a:endParaRPr>
          </a:p>
        </p:txBody>
      </p:sp>
    </p:spTree>
    <p:extLst>
      <p:ext uri="{BB962C8B-B14F-4D97-AF65-F5344CB8AC3E}">
        <p14:creationId xmlns:p14="http://schemas.microsoft.com/office/powerpoint/2010/main" val="572455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4F4FF1-D4F6-6112-6245-3306065A6098}"/>
              </a:ext>
            </a:extLst>
          </p:cNvPr>
          <p:cNvSpPr>
            <a:spLocks noGrp="1"/>
          </p:cNvSpPr>
          <p:nvPr>
            <p:ph type="title"/>
          </p:nvPr>
        </p:nvSpPr>
        <p:spPr>
          <a:xfrm>
            <a:off x="6513788" y="365125"/>
            <a:ext cx="4840010" cy="1807305"/>
          </a:xfrm>
        </p:spPr>
        <p:txBody>
          <a:bodyPr>
            <a:normAutofit/>
          </a:bodyPr>
          <a:lstStyle/>
          <a:p>
            <a:r>
              <a:rPr lang="en-US" sz="4100" b="1"/>
              <a:t>Perhaps there is more in common than you think?</a:t>
            </a:r>
          </a:p>
        </p:txBody>
      </p:sp>
      <p:pic>
        <p:nvPicPr>
          <p:cNvPr id="6" name="Picture 5" descr="Cooked food with ingredients on a table">
            <a:extLst>
              <a:ext uri="{FF2B5EF4-FFF2-40B4-BE49-F238E27FC236}">
                <a16:creationId xmlns:a16="http://schemas.microsoft.com/office/drawing/2014/main" id="{EAB12A21-6811-D5ED-CC7F-8E46FB88E676}"/>
              </a:ext>
            </a:extLst>
          </p:cNvPr>
          <p:cNvPicPr>
            <a:picLocks noChangeAspect="1"/>
          </p:cNvPicPr>
          <p:nvPr/>
        </p:nvPicPr>
        <p:blipFill rotWithShape="1">
          <a:blip r:embed="rId2"/>
          <a:srcRect l="23512" r="8929" b="2"/>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F40C47A7-2741-D13A-105F-04B8DBE005AC}"/>
              </a:ext>
            </a:extLst>
          </p:cNvPr>
          <p:cNvSpPr>
            <a:spLocks noGrp="1"/>
          </p:cNvSpPr>
          <p:nvPr>
            <p:ph idx="1"/>
          </p:nvPr>
        </p:nvSpPr>
        <p:spPr>
          <a:xfrm>
            <a:off x="6513788" y="2333297"/>
            <a:ext cx="4840010" cy="3843666"/>
          </a:xfrm>
        </p:spPr>
        <p:txBody>
          <a:bodyPr vert="horz" lIns="91440" tIns="45720" rIns="91440" bIns="45720" rtlCol="0">
            <a:normAutofit fontScale="92500"/>
          </a:bodyPr>
          <a:lstStyle/>
          <a:p>
            <a:endParaRPr lang="en-US" sz="2000"/>
          </a:p>
          <a:p>
            <a:r>
              <a:rPr lang="en-US"/>
              <a:t>A love of food and appreciation of great food experiences</a:t>
            </a:r>
            <a:endParaRPr lang="en-US">
              <a:ea typeface="Calibri"/>
              <a:cs typeface="Calibri"/>
            </a:endParaRPr>
          </a:p>
          <a:p>
            <a:r>
              <a:rPr lang="en-US"/>
              <a:t>Winning flavors, aromas, textures</a:t>
            </a:r>
            <a:endParaRPr lang="en-US">
              <a:ea typeface="Calibri"/>
              <a:cs typeface="Calibri"/>
            </a:endParaRPr>
          </a:p>
          <a:p>
            <a:r>
              <a:rPr lang="en-US"/>
              <a:t>Sustenance that supports student success for all</a:t>
            </a:r>
            <a:endParaRPr lang="en-US">
              <a:ea typeface="Calibri"/>
              <a:cs typeface="Calibri"/>
            </a:endParaRPr>
          </a:p>
          <a:p>
            <a:r>
              <a:rPr lang="en-US"/>
              <a:t>Dishes that hit ALL the targeted goals</a:t>
            </a:r>
            <a:endParaRPr lang="en-US">
              <a:ea typeface="Calibri"/>
              <a:cs typeface="Calibri"/>
            </a:endParaRPr>
          </a:p>
          <a:p>
            <a:endParaRPr lang="en-US" sz="2000"/>
          </a:p>
          <a:p>
            <a:endParaRPr lang="en-US" sz="2000"/>
          </a:p>
        </p:txBody>
      </p:sp>
      <p:sp>
        <p:nvSpPr>
          <p:cNvPr id="4" name="Slide Number Placeholder 3">
            <a:extLst>
              <a:ext uri="{FF2B5EF4-FFF2-40B4-BE49-F238E27FC236}">
                <a16:creationId xmlns:a16="http://schemas.microsoft.com/office/drawing/2014/main" id="{644F25E3-55D0-BA92-EECE-D9BDC369CF65}"/>
              </a:ext>
            </a:extLst>
          </p:cNvPr>
          <p:cNvSpPr>
            <a:spLocks noGrp="1"/>
          </p:cNvSpPr>
          <p:nvPr>
            <p:ph type="sldNum" sz="quarter" idx="12"/>
          </p:nvPr>
        </p:nvSpPr>
        <p:spPr>
          <a:xfrm>
            <a:off x="8610600" y="6356350"/>
            <a:ext cx="2743200" cy="365125"/>
          </a:xfrm>
        </p:spPr>
        <p:txBody>
          <a:bodyPr>
            <a:normAutofit/>
          </a:bodyPr>
          <a:lstStyle/>
          <a:p>
            <a:pPr>
              <a:spcAft>
                <a:spcPts val="600"/>
              </a:spcAft>
            </a:pPr>
            <a:fld id="{18D65601-5AE2-46FC-B138-694DDD2B510D}" type="slidenum">
              <a:rPr lang="en-US"/>
              <a:pPr>
                <a:spcAft>
                  <a:spcPts val="600"/>
                </a:spcAft>
              </a:pPr>
              <a:t>7</a:t>
            </a:fld>
            <a:endParaRPr lang="en-US"/>
          </a:p>
        </p:txBody>
      </p:sp>
    </p:spTree>
    <p:extLst>
      <p:ext uri="{BB962C8B-B14F-4D97-AF65-F5344CB8AC3E}">
        <p14:creationId xmlns:p14="http://schemas.microsoft.com/office/powerpoint/2010/main" val="1263839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DB5B423A-57CC-4C58-AA26-8E2E862B0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217023" cy="3994777"/>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68AB6CF-7A2D-D6BD-CE5A-54D19E2EDD31}"/>
              </a:ext>
            </a:extLst>
          </p:cNvPr>
          <p:cNvSpPr>
            <a:spLocks noGrp="1"/>
          </p:cNvSpPr>
          <p:nvPr>
            <p:ph type="title"/>
          </p:nvPr>
        </p:nvSpPr>
        <p:spPr>
          <a:xfrm>
            <a:off x="838200" y="673770"/>
            <a:ext cx="3220329" cy="2027227"/>
          </a:xfrm>
        </p:spPr>
        <p:txBody>
          <a:bodyPr vert="horz" lIns="91440" tIns="45720" rIns="91440" bIns="45720" rtlCol="0" anchor="t">
            <a:normAutofit/>
          </a:bodyPr>
          <a:lstStyle/>
          <a:p>
            <a:r>
              <a:rPr lang="en-US" sz="4600" kern="1200">
                <a:solidFill>
                  <a:srgbClr val="FFFFFF"/>
                </a:solidFill>
                <a:latin typeface="+mj-lt"/>
                <a:ea typeface="+mj-ea"/>
                <a:cs typeface="+mj-cs"/>
              </a:rPr>
              <a:t>Respecting Different Perspectives</a:t>
            </a:r>
          </a:p>
        </p:txBody>
      </p:sp>
      <p:sp>
        <p:nvSpPr>
          <p:cNvPr id="6" name="Text Placeholder 5">
            <a:extLst>
              <a:ext uri="{FF2B5EF4-FFF2-40B4-BE49-F238E27FC236}">
                <a16:creationId xmlns:a16="http://schemas.microsoft.com/office/drawing/2014/main" id="{94AB9875-9F75-7225-315E-DDCCA0E938A0}"/>
              </a:ext>
            </a:extLst>
          </p:cNvPr>
          <p:cNvSpPr>
            <a:spLocks/>
          </p:cNvSpPr>
          <p:nvPr/>
        </p:nvSpPr>
        <p:spPr>
          <a:xfrm>
            <a:off x="5217024" y="1113475"/>
            <a:ext cx="2850295" cy="455310"/>
          </a:xfrm>
          <a:prstGeom prst="rect">
            <a:avLst/>
          </a:prstGeom>
        </p:spPr>
        <p:txBody>
          <a:bodyPr/>
          <a:lstStyle/>
          <a:p>
            <a:pPr defTabSz="251460">
              <a:spcAft>
                <a:spcPts val="600"/>
              </a:spcAft>
            </a:pPr>
            <a:r>
              <a:rPr lang="en-US" sz="3600" kern="1200">
                <a:solidFill>
                  <a:schemeClr val="tx1"/>
                </a:solidFill>
                <a:latin typeface="+mn-lt"/>
                <a:ea typeface="+mn-ea"/>
                <a:cs typeface="+mn-cs"/>
              </a:rPr>
              <a:t>Dietitians</a:t>
            </a:r>
            <a:endParaRPr lang="en-US" sz="3600"/>
          </a:p>
        </p:txBody>
      </p:sp>
      <p:sp>
        <p:nvSpPr>
          <p:cNvPr id="7" name="Content Placeholder 6">
            <a:extLst>
              <a:ext uri="{FF2B5EF4-FFF2-40B4-BE49-F238E27FC236}">
                <a16:creationId xmlns:a16="http://schemas.microsoft.com/office/drawing/2014/main" id="{8778EB45-2F24-5DD2-E88B-81E8E74CB97C}"/>
              </a:ext>
            </a:extLst>
          </p:cNvPr>
          <p:cNvSpPr>
            <a:spLocks/>
          </p:cNvSpPr>
          <p:nvPr/>
        </p:nvSpPr>
        <p:spPr>
          <a:xfrm>
            <a:off x="4804021" y="1997390"/>
            <a:ext cx="2850295" cy="3994776"/>
          </a:xfrm>
          <a:prstGeom prst="rect">
            <a:avLst/>
          </a:prstGeom>
        </p:spPr>
        <p:txBody>
          <a:bodyPr>
            <a:normAutofit lnSpcReduction="10000"/>
          </a:bodyPr>
          <a:lstStyle/>
          <a:p>
            <a:pPr marL="342900" indent="-342900" defTabSz="251460">
              <a:spcAft>
                <a:spcPts val="600"/>
              </a:spcAft>
              <a:buFont typeface="Arial" panose="020B0604020202020204" pitchFamily="34" charset="0"/>
              <a:buChar char="•"/>
            </a:pPr>
            <a:r>
              <a:rPr lang="en-US" sz="2000" kern="1200">
                <a:solidFill>
                  <a:schemeClr val="tx1"/>
                </a:solidFill>
                <a:highlight>
                  <a:srgbClr val="FFFFFF"/>
                </a:highlight>
                <a:latin typeface="+mn-lt"/>
                <a:ea typeface="+mn-ea"/>
                <a:cs typeface="+mn-cs"/>
              </a:rPr>
              <a:t>Individual needs require focus on the trees more than the forest</a:t>
            </a:r>
          </a:p>
          <a:p>
            <a:pPr marL="342900" indent="-342900" defTabSz="251460">
              <a:spcAft>
                <a:spcPts val="600"/>
              </a:spcAft>
              <a:buFont typeface="Arial" panose="020B0604020202020204" pitchFamily="34" charset="0"/>
              <a:buChar char="•"/>
            </a:pPr>
            <a:r>
              <a:rPr lang="en-US" sz="2000" kern="1200">
                <a:solidFill>
                  <a:schemeClr val="tx1"/>
                </a:solidFill>
                <a:highlight>
                  <a:srgbClr val="FFFFFF"/>
                </a:highlight>
                <a:latin typeface="+mn-lt"/>
                <a:ea typeface="+mn-ea"/>
                <a:cs typeface="+mn-cs"/>
              </a:rPr>
              <a:t>Nutrition and wellness are long-term investments that take time to yield dividends</a:t>
            </a:r>
          </a:p>
          <a:p>
            <a:pPr marL="342900" indent="-342900" defTabSz="251460">
              <a:spcAft>
                <a:spcPts val="600"/>
              </a:spcAft>
              <a:buFont typeface="Arial" panose="020B0604020202020204" pitchFamily="34" charset="0"/>
              <a:buChar char="•"/>
            </a:pPr>
            <a:r>
              <a:rPr lang="en-US" sz="2000" kern="1200">
                <a:solidFill>
                  <a:schemeClr val="tx1"/>
                </a:solidFill>
                <a:highlight>
                  <a:srgbClr val="FFFFFF"/>
                </a:highlight>
                <a:latin typeface="+mn-lt"/>
                <a:ea typeface="+mn-ea"/>
                <a:cs typeface="+mn-cs"/>
              </a:rPr>
              <a:t>Educating about nutrition and special diets is an ongoing process</a:t>
            </a:r>
          </a:p>
          <a:p>
            <a:pPr>
              <a:spcAft>
                <a:spcPts val="600"/>
              </a:spcAft>
            </a:pPr>
            <a:endParaRPr lang="en-US"/>
          </a:p>
        </p:txBody>
      </p:sp>
      <p:sp>
        <p:nvSpPr>
          <p:cNvPr id="8" name="Text Placeholder 7">
            <a:extLst>
              <a:ext uri="{FF2B5EF4-FFF2-40B4-BE49-F238E27FC236}">
                <a16:creationId xmlns:a16="http://schemas.microsoft.com/office/drawing/2014/main" id="{ECE31B81-E9D8-632D-EE59-E8C08ECAC896}"/>
              </a:ext>
            </a:extLst>
          </p:cNvPr>
          <p:cNvSpPr>
            <a:spLocks/>
          </p:cNvSpPr>
          <p:nvPr/>
        </p:nvSpPr>
        <p:spPr>
          <a:xfrm>
            <a:off x="8748983" y="1113475"/>
            <a:ext cx="2603939" cy="455310"/>
          </a:xfrm>
          <a:prstGeom prst="rect">
            <a:avLst/>
          </a:prstGeom>
        </p:spPr>
        <p:txBody>
          <a:bodyPr/>
          <a:lstStyle/>
          <a:p>
            <a:pPr defTabSz="251460">
              <a:spcAft>
                <a:spcPts val="600"/>
              </a:spcAft>
            </a:pPr>
            <a:r>
              <a:rPr lang="en-US" sz="3600" kern="1200">
                <a:solidFill>
                  <a:schemeClr val="tx1"/>
                </a:solidFill>
                <a:latin typeface="+mn-lt"/>
                <a:ea typeface="+mn-ea"/>
                <a:cs typeface="+mn-cs"/>
              </a:rPr>
              <a:t>Chefs</a:t>
            </a:r>
            <a:endParaRPr lang="en-US" sz="3600"/>
          </a:p>
        </p:txBody>
      </p:sp>
      <p:sp>
        <p:nvSpPr>
          <p:cNvPr id="9" name="Content Placeholder 8">
            <a:extLst>
              <a:ext uri="{FF2B5EF4-FFF2-40B4-BE49-F238E27FC236}">
                <a16:creationId xmlns:a16="http://schemas.microsoft.com/office/drawing/2014/main" id="{48949226-16EC-E62C-B43D-28885BF5C38D}"/>
              </a:ext>
            </a:extLst>
          </p:cNvPr>
          <p:cNvSpPr>
            <a:spLocks/>
          </p:cNvSpPr>
          <p:nvPr/>
        </p:nvSpPr>
        <p:spPr>
          <a:xfrm>
            <a:off x="8588878" y="1959430"/>
            <a:ext cx="3048940" cy="4609586"/>
          </a:xfrm>
          <a:prstGeom prst="rect">
            <a:avLst/>
          </a:prstGeom>
        </p:spPr>
        <p:txBody>
          <a:bodyPr>
            <a:noAutofit/>
          </a:bodyPr>
          <a:lstStyle/>
          <a:p>
            <a:pPr marL="342900" indent="-342900" defTabSz="251460">
              <a:spcAft>
                <a:spcPts val="600"/>
              </a:spcAft>
              <a:buFont typeface="Arial" panose="020B0604020202020204" pitchFamily="34" charset="0"/>
              <a:buChar char="•"/>
            </a:pPr>
            <a:r>
              <a:rPr lang="en-US" sz="2000" kern="1200">
                <a:solidFill>
                  <a:schemeClr val="tx1"/>
                </a:solidFill>
                <a:latin typeface="+mn-lt"/>
                <a:ea typeface="+mn-ea"/>
                <a:cs typeface="+mn-cs"/>
              </a:rPr>
              <a:t>Satisfy the group (the forest)</a:t>
            </a:r>
          </a:p>
          <a:p>
            <a:pPr marL="342900" indent="-342900" defTabSz="251460">
              <a:spcAft>
                <a:spcPts val="600"/>
              </a:spcAft>
              <a:buFont typeface="Arial" panose="020B0604020202020204" pitchFamily="34" charset="0"/>
              <a:buChar char="•"/>
            </a:pPr>
            <a:r>
              <a:rPr lang="en-US" sz="2000" kern="1200">
                <a:solidFill>
                  <a:schemeClr val="tx1"/>
                </a:solidFill>
                <a:latin typeface="+mn-lt"/>
                <a:ea typeface="+mn-ea"/>
                <a:cs typeface="+mn-cs"/>
              </a:rPr>
              <a:t>Focus on flavor and quality – most delicious wins every time</a:t>
            </a:r>
          </a:p>
          <a:p>
            <a:pPr marL="342900" indent="-342900" defTabSz="251460">
              <a:spcAft>
                <a:spcPts val="600"/>
              </a:spcAft>
              <a:buFont typeface="Arial" panose="020B0604020202020204" pitchFamily="34" charset="0"/>
              <a:buChar char="•"/>
            </a:pPr>
            <a:r>
              <a:rPr lang="en-US" sz="2000" kern="1200">
                <a:solidFill>
                  <a:schemeClr val="tx1"/>
                </a:solidFill>
                <a:latin typeface="+mn-lt"/>
                <a:ea typeface="+mn-ea"/>
                <a:cs typeface="+mn-cs"/>
              </a:rPr>
              <a:t>Logistics are everything – products, people, timelines, distances</a:t>
            </a:r>
          </a:p>
          <a:p>
            <a:pPr marL="342900" indent="-342900" defTabSz="251460">
              <a:spcAft>
                <a:spcPts val="600"/>
              </a:spcAft>
              <a:buFont typeface="Arial" panose="020B0604020202020204" pitchFamily="34" charset="0"/>
              <a:buChar char="•"/>
            </a:pPr>
            <a:r>
              <a:rPr lang="en-US" sz="2000" kern="1200">
                <a:solidFill>
                  <a:schemeClr val="tx1"/>
                </a:solidFill>
                <a:latin typeface="+mn-lt"/>
                <a:ea typeface="+mn-ea"/>
                <a:cs typeface="+mn-cs"/>
              </a:rPr>
              <a:t>Education adds to the food story, but tasting yields instant happy or not results</a:t>
            </a:r>
            <a:endParaRPr lang="en-US" sz="2000"/>
          </a:p>
        </p:txBody>
      </p:sp>
      <p:sp>
        <p:nvSpPr>
          <p:cNvPr id="10" name="TextBox 9">
            <a:extLst>
              <a:ext uri="{FF2B5EF4-FFF2-40B4-BE49-F238E27FC236}">
                <a16:creationId xmlns:a16="http://schemas.microsoft.com/office/drawing/2014/main" id="{FA97E220-7256-B532-E5D7-B4CB8C230B4F}"/>
              </a:ext>
            </a:extLst>
          </p:cNvPr>
          <p:cNvSpPr txBox="1"/>
          <p:nvPr/>
        </p:nvSpPr>
        <p:spPr>
          <a:xfrm>
            <a:off x="368135" y="4343746"/>
            <a:ext cx="3884752" cy="1938992"/>
          </a:xfrm>
          <a:prstGeom prst="rect">
            <a:avLst/>
          </a:prstGeom>
          <a:noFill/>
        </p:spPr>
        <p:txBody>
          <a:bodyPr wrap="square" rtlCol="0">
            <a:spAutoFit/>
          </a:bodyPr>
          <a:lstStyle/>
          <a:p>
            <a:r>
              <a:rPr lang="en-US" sz="4000">
                <a:solidFill>
                  <a:schemeClr val="accent2"/>
                </a:solidFill>
              </a:rPr>
              <a:t>Are there ways you can support each other?</a:t>
            </a:r>
          </a:p>
        </p:txBody>
      </p:sp>
    </p:spTree>
    <p:extLst>
      <p:ext uri="{BB962C8B-B14F-4D97-AF65-F5344CB8AC3E}">
        <p14:creationId xmlns:p14="http://schemas.microsoft.com/office/powerpoint/2010/main" val="3083698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579AD1-A0B7-AA45-9F01-5C9B4D560B3F}"/>
              </a:ext>
            </a:extLst>
          </p:cNvPr>
          <p:cNvSpPr>
            <a:spLocks noGrp="1"/>
          </p:cNvSpPr>
          <p:nvPr>
            <p:ph type="title"/>
          </p:nvPr>
        </p:nvSpPr>
        <p:spPr>
          <a:xfrm>
            <a:off x="638881" y="457200"/>
            <a:ext cx="10909640" cy="1368614"/>
          </a:xfrm>
        </p:spPr>
        <p:txBody>
          <a:bodyPr vert="horz" lIns="91440" tIns="45720" rIns="91440" bIns="45720" rtlCol="0" anchor="ctr">
            <a:normAutofit fontScale="90000"/>
          </a:bodyPr>
          <a:lstStyle/>
          <a:p>
            <a:pPr algn="ctr"/>
            <a:r>
              <a:rPr lang="en-US" sz="6600"/>
              <a:t>What’s Your Approach:  </a:t>
            </a:r>
            <a:br>
              <a:rPr lang="en-US" sz="6600"/>
            </a:br>
            <a:r>
              <a:rPr lang="en-US" sz="6600"/>
              <a:t>Food Police or Nutrition Sherpa?</a:t>
            </a:r>
          </a:p>
        </p:txBody>
      </p:sp>
      <p:sp>
        <p:nvSpPr>
          <p:cNvPr id="24"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1B499AEE-9365-8D91-13BB-6A2B9CA5CAF5}"/>
              </a:ext>
            </a:extLst>
          </p:cNvPr>
          <p:cNvPicPr>
            <a:picLocks noGrp="1" noChangeAspect="1"/>
          </p:cNvPicPr>
          <p:nvPr>
            <p:ph sz="quarter" idx="12"/>
          </p:nvPr>
        </p:nvPicPr>
        <p:blipFill>
          <a:blip r:embed="rId3"/>
          <a:stretch>
            <a:fillRect/>
          </a:stretch>
        </p:blipFill>
        <p:spPr>
          <a:xfrm>
            <a:off x="1018603" y="2642616"/>
            <a:ext cx="4217290" cy="3605784"/>
          </a:xfrm>
          <a:prstGeom prst="rect">
            <a:avLst/>
          </a:prstGeom>
        </p:spPr>
      </p:pic>
      <p:pic>
        <p:nvPicPr>
          <p:cNvPr id="6" name="Picture 5" descr="A person and person walking on a trail in the woods&#10;&#10;Description automatically generated">
            <a:extLst>
              <a:ext uri="{FF2B5EF4-FFF2-40B4-BE49-F238E27FC236}">
                <a16:creationId xmlns:a16="http://schemas.microsoft.com/office/drawing/2014/main" id="{137ADF4D-C119-2234-21D3-7F5AFEBCD667}"/>
              </a:ext>
            </a:extLst>
          </p:cNvPr>
          <p:cNvPicPr>
            <a:picLocks noChangeAspect="1"/>
          </p:cNvPicPr>
          <p:nvPr/>
        </p:nvPicPr>
        <p:blipFill rotWithShape="1">
          <a:blip r:embed="rId4"/>
          <a:srcRect l="6255" r="24865" b="1"/>
          <a:stretch/>
        </p:blipFill>
        <p:spPr>
          <a:xfrm>
            <a:off x="7188757" y="2642616"/>
            <a:ext cx="3745894" cy="3605784"/>
          </a:xfrm>
          <a:prstGeom prst="rect">
            <a:avLst/>
          </a:prstGeom>
        </p:spPr>
      </p:pic>
      <p:sp>
        <p:nvSpPr>
          <p:cNvPr id="4" name="Slide Number Placeholder 3" hidden="1">
            <a:extLst>
              <a:ext uri="{FF2B5EF4-FFF2-40B4-BE49-F238E27FC236}">
                <a16:creationId xmlns:a16="http://schemas.microsoft.com/office/drawing/2014/main" id="{4CFF40FD-5FEF-262D-77EA-F66DEF8DEDF3}"/>
              </a:ext>
            </a:extLst>
          </p:cNvPr>
          <p:cNvSpPr>
            <a:spLocks noGrp="1"/>
          </p:cNvSpPr>
          <p:nvPr>
            <p:ph type="sldNum" sz="quarter" idx="15"/>
          </p:nvPr>
        </p:nvSpPr>
        <p:spPr/>
        <p:txBody>
          <a:bodyPr/>
          <a:lstStyle/>
          <a:p>
            <a:pPr>
              <a:spcAft>
                <a:spcPts val="600"/>
              </a:spcAft>
            </a:pPr>
            <a:fld id="{18D65601-5AE2-46FC-B138-694DDD2B510D}" type="slidenum">
              <a:rPr lang="en-US" smtClean="0"/>
              <a:pPr>
                <a:spcAft>
                  <a:spcPts val="600"/>
                </a:spcAft>
              </a:pPr>
              <a:t>9</a:t>
            </a:fld>
            <a:endParaRPr lang="en-US"/>
          </a:p>
        </p:txBody>
      </p:sp>
    </p:spTree>
    <p:extLst>
      <p:ext uri="{BB962C8B-B14F-4D97-AF65-F5344CB8AC3E}">
        <p14:creationId xmlns:p14="http://schemas.microsoft.com/office/powerpoint/2010/main" val="113849801"/>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B69E9DE5-EFFE-4262-A023-32732F0B666C}">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DE3707C-8CAB-4302-B7E1-D32E1543E05C}">
  <ds:schemaRefs>
    <ds:schemaRef ds:uri="http://schemas.microsoft.com/sharepoint/v3/contenttype/forms"/>
  </ds:schemaRefs>
</ds:datastoreItem>
</file>

<file path=customXml/itemProps3.xml><?xml version="1.0" encoding="utf-8"?>
<ds:datastoreItem xmlns:ds="http://schemas.openxmlformats.org/officeDocument/2006/customXml" ds:itemID="{3FDB7358-0BCB-4DEB-B717-C1D7CC555F05}">
  <ds:schemaRefs>
    <ds:schemaRef ds:uri="16c05727-aa75-4e4a-9b5f-8a80a1165891"/>
    <ds:schemaRef ds:uri="230e9df3-be65-4c73-a93b-d1236ebd677e"/>
    <ds:schemaRef ds:uri="71af3243-3dd4-4a8d-8c0d-dd76da1f02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Office 2013 - 2022 Theme</Template>
  <Application>Microsoft Office PowerPoint</Application>
  <PresentationFormat>Widescreen</PresentationFormat>
  <Slides>33</Slides>
  <Notes>24</Notes>
  <HiddenSlides>0</HiddenSlide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2013 - 2022 Theme</vt:lpstr>
      <vt:lpstr>Chefs and Dietitians, a Perfect Pairing </vt:lpstr>
      <vt:lpstr>The perfect pairing?  Really?</vt:lpstr>
      <vt:lpstr>They don’t understand what I go through!</vt:lpstr>
      <vt:lpstr>From the dietitian’s point of view</vt:lpstr>
      <vt:lpstr>Dietitians You Admire, and Why?</vt:lpstr>
      <vt:lpstr>Chefs You Admire, and Why?</vt:lpstr>
      <vt:lpstr>Perhaps there is more in common than you think?</vt:lpstr>
      <vt:lpstr>Respecting Different Perspectives</vt:lpstr>
      <vt:lpstr>What’s Your Approach:   Food Police or Nutrition Sherpa?</vt:lpstr>
      <vt:lpstr>Support the Overall Objectives</vt:lpstr>
      <vt:lpstr>How to work well together</vt:lpstr>
      <vt:lpstr>Get to know the culinary team.  Know what makes each person tick. Figure how to get the best out of the team members. </vt:lpstr>
      <vt:lpstr>Make sure your communication style includes active listening.  Show respect for others’ point of view. </vt:lpstr>
      <vt:lpstr>Communicate your departmental goals and how they align with the project/ menu goals.</vt:lpstr>
      <vt:lpstr>The benefits of cooperation</vt:lpstr>
      <vt:lpstr>Cooperation</vt:lpstr>
      <vt:lpstr>Spend time in the kitchen! </vt:lpstr>
      <vt:lpstr>Make sure you are in there cooking, too!</vt:lpstr>
      <vt:lpstr>Identify outside influencers who can support special events – bringing fresh perspectives and energy!</vt:lpstr>
      <vt:lpstr>Creativity should be encouraged!</vt:lpstr>
      <vt:lpstr>Showcase the results to elevate the team and department</vt:lpstr>
      <vt:lpstr>Coordination</vt:lpstr>
      <vt:lpstr>I don’t have time to do all this!</vt:lpstr>
      <vt:lpstr>Time is Money!</vt:lpstr>
      <vt:lpstr>Guest Chefs Are A Great Resource</vt:lpstr>
      <vt:lpstr>Help them tell their story and shine.</vt:lpstr>
      <vt:lpstr>Food Allergies</vt:lpstr>
      <vt:lpstr>What ideas you have used on your campus to develop that dietitian chef relationship? </vt:lpstr>
      <vt:lpstr>What can you take back to your campus that will positively impact the chef dietitian relationship? </vt:lpstr>
      <vt:lpstr>Start with the basics</vt:lpstr>
      <vt:lpstr>Do Your Homework</vt:lpstr>
      <vt:lpstr>Look for ways to integrate students, unique food experiences, and your culinary staff into the overall culinary experience on campus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Chefs and dietitians,  a perfect pairing. </dc:title>
  <dc:creator>Lisa Eberhart</dc:creator>
  <cp:revision>2</cp:revision>
  <dcterms:created xsi:type="dcterms:W3CDTF">2024-05-17T18:33:43Z</dcterms:created>
  <dcterms:modified xsi:type="dcterms:W3CDTF">2024-05-30T14:12:30Z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